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7" r:id="rId4"/>
  </p:sldMasterIdLst>
  <p:notesMasterIdLst>
    <p:notesMasterId r:id="rId24"/>
  </p:notesMasterIdLst>
  <p:sldIdLst>
    <p:sldId id="257" r:id="rId5"/>
    <p:sldId id="260" r:id="rId6"/>
    <p:sldId id="347"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1284" y="44"/>
      </p:cViewPr>
      <p:guideLst/>
    </p:cSldViewPr>
  </p:slideViewPr>
  <p:notesTextViewPr>
    <p:cViewPr>
      <p:scale>
        <a:sx n="1" d="1"/>
        <a:sy n="1" d="1"/>
      </p:scale>
      <p:origin x="0" y="0"/>
    </p:cViewPr>
  </p:notesTextViewPr>
  <p:sorterViewPr>
    <p:cViewPr>
      <p:scale>
        <a:sx n="100" d="100"/>
        <a:sy n="100" d="100"/>
      </p:scale>
      <p:origin x="0" y="-405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080D58-E4F7-4FC3-B219-1D20EE7F0FFC}" type="datetimeFigureOut">
              <a:rPr lang="en-IN" smtClean="0"/>
              <a:t>12-02-2024</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0463E-A946-4DB7-84F1-2B38F7DE12A7}" type="slidenum">
              <a:rPr lang="en-IN" smtClean="0"/>
              <a:t>‹#›</a:t>
            </a:fld>
            <a:endParaRPr lang="en-IN"/>
          </a:p>
        </p:txBody>
      </p:sp>
    </p:spTree>
    <p:extLst>
      <p:ext uri="{BB962C8B-B14F-4D97-AF65-F5344CB8AC3E}">
        <p14:creationId xmlns:p14="http://schemas.microsoft.com/office/powerpoint/2010/main" val="2853131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1" i="1">
                <a:latin typeface="Arial" panose="020B0604020202020204" pitchFamily="34" charset="0"/>
              </a:rPr>
              <a:t>Control structures are used to alter the flow of execution of the program.</a:t>
            </a:r>
            <a:r>
              <a:rPr lang="en-US" altLang="en-US">
                <a:latin typeface="Arial" panose="020B0604020202020204" pitchFamily="34" charset="0"/>
              </a:rPr>
              <a:t>  Why do we need to alter the program flow ? The reason is “</a:t>
            </a:r>
            <a:r>
              <a:rPr lang="en-US" altLang="en-US" b="1" i="1">
                <a:latin typeface="Arial" panose="020B0604020202020204" pitchFamily="34" charset="0"/>
              </a:rPr>
              <a:t>decision making</a:t>
            </a:r>
            <a:r>
              <a:rPr lang="en-US" altLang="en-US">
                <a:latin typeface="Arial" panose="020B0604020202020204" pitchFamily="34" charset="0"/>
              </a:rPr>
              <a:t>“! In life, we may be given with a set of option like doing “Electronics” or “Computer science”. We do make a decision by analyzing certain conditions (like our personal interest, scope of job opportunities etc). With the decision we make, we alter the flow of our life’s direction. This is exactly what happens in a C++ program. We use control structures to make decisions and alter the direction of program flow in one or the other path(s) available.</a:t>
            </a:r>
            <a:endParaRPr lang="en-US" altLang="en-US"/>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B376223D-B851-41AF-9573-3B6BA95F5BDC}" type="slidenum">
              <a:rPr lang="en-US" altLang="en-US" smtClean="0"/>
              <a:pPr/>
              <a:t>2</a:t>
            </a:fld>
            <a:endParaRPr lang="en-US" altLang="en-US"/>
          </a:p>
        </p:txBody>
      </p:sp>
    </p:spTree>
    <p:extLst>
      <p:ext uri="{BB962C8B-B14F-4D97-AF65-F5344CB8AC3E}">
        <p14:creationId xmlns:p14="http://schemas.microsoft.com/office/powerpoint/2010/main" val="2338822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061813B5-720D-4FA7-B559-DA2A28ED4216}" type="slidenum">
              <a:rPr lang="en-US" altLang="en-US" smtClean="0"/>
              <a:pPr/>
              <a:t>4</a:t>
            </a:fld>
            <a:endParaRPr lang="en-US" altLang="en-US"/>
          </a:p>
        </p:txBody>
      </p:sp>
      <p:sp>
        <p:nvSpPr>
          <p:cNvPr id="43011"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66961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793B92D2-39FD-4F0E-9DAC-00B922F52B39}" type="slidenum">
              <a:rPr lang="en-US" altLang="en-US" smtClean="0"/>
              <a:pPr/>
              <a:t>5</a:t>
            </a:fld>
            <a:endParaRPr lang="en-US" altLang="en-US"/>
          </a:p>
        </p:txBody>
      </p:sp>
      <p:sp>
        <p:nvSpPr>
          <p:cNvPr id="45059"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6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652016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1FDD7BEF-24F0-4867-B0B9-96A9D005FF74}" type="slidenum">
              <a:rPr lang="en-US" altLang="en-US" smtClean="0"/>
              <a:pPr/>
              <a:t>6</a:t>
            </a:fld>
            <a:endParaRPr lang="en-US" altLang="en-US"/>
          </a:p>
        </p:txBody>
      </p:sp>
      <p:sp>
        <p:nvSpPr>
          <p:cNvPr id="47107"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55267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916264BC-BF05-4188-A81F-F6C7548B55CB}" type="slidenum">
              <a:rPr lang="en-US" altLang="en-US" smtClean="0"/>
              <a:pPr/>
              <a:t>7</a:t>
            </a:fld>
            <a:endParaRPr lang="en-US" altLang="en-US"/>
          </a:p>
        </p:txBody>
      </p:sp>
      <p:sp>
        <p:nvSpPr>
          <p:cNvPr id="49155"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311870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C7CA4BB7-0BE5-43A8-851A-FD06E4EC2131}" type="slidenum">
              <a:rPr lang="en-US" altLang="en-US" smtClean="0"/>
              <a:pPr/>
              <a:t>11</a:t>
            </a:fld>
            <a:endParaRPr lang="en-US" altLang="en-US"/>
          </a:p>
        </p:txBody>
      </p:sp>
      <p:sp>
        <p:nvSpPr>
          <p:cNvPr id="54275"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347340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706F933F-ADB2-453B-9398-9FAC0605E9D7}" type="slidenum">
              <a:rPr lang="en-US" altLang="en-US" smtClean="0"/>
              <a:pPr/>
              <a:t>14</a:t>
            </a:fld>
            <a:endParaRPr lang="en-US" altLang="en-US"/>
          </a:p>
        </p:txBody>
      </p:sp>
      <p:sp>
        <p:nvSpPr>
          <p:cNvPr id="58371" name="Rectangle 2"/>
          <p:cNvSpPr>
            <a:spLocks noGrp="1" noRot="1" noChangeAspect="1" noChangeArrowheads="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669334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fld id="{3E5DAFE5-167F-4EF6-8FBA-D3F410C72944}" type="datetime1">
              <a:rPr lang="en-IN" smtClean="0"/>
              <a:t>12-02-2024</a:t>
            </a:fld>
            <a:endParaRPr lang="en-IN"/>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r>
              <a:rPr lang="en-IN"/>
              <a:t>CSE 1001 Problem Solving using Computers (PSUC) - 2018</a:t>
            </a:r>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3977278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fld id="{D197E6AF-EBB5-418A-A25D-170388DD6168}" type="datetime1">
              <a:rPr lang="en-IN" smtClean="0"/>
              <a:t>12-02-2024</a:t>
            </a:fld>
            <a:endParaRPr lang="en-IN"/>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r>
              <a:rPr lang="en-IN"/>
              <a:t>CSE 1001 Problem Solving using Computers (PSUC) - 2018</a:t>
            </a:r>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3503668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fld id="{BC24B7B0-19AB-4644-B871-BA935C8AABF3}" type="datetime1">
              <a:rPr lang="en-IN" smtClean="0"/>
              <a:t>12-02-2024</a:t>
            </a:fld>
            <a:endParaRPr lang="en-IN"/>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r>
              <a:rPr lang="en-IN"/>
              <a:t>CSE 1001 Problem Solving using Computers (PSUC) - 2018</a:t>
            </a:r>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2290974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fld id="{ECECC731-763B-4FBA-AFC1-DC99266356FF}" type="datetime1">
              <a:rPr lang="en-IN" smtClean="0"/>
              <a:t>12-02-2024</a:t>
            </a:fld>
            <a:endParaRPr lang="en-IN"/>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r>
              <a:rPr lang="en-IN"/>
              <a:t>CSE 1001 Problem Solving using Computers (PSUC) - 2018</a:t>
            </a:r>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3907625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fld id="{D2510335-6B27-4CF0-B753-A210F8ABFF82}" type="datetime1">
              <a:rPr lang="en-IN" smtClean="0"/>
              <a:t>12-02-2024</a:t>
            </a:fld>
            <a:endParaRPr lang="en-IN"/>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r>
              <a:rPr lang="en-IN"/>
              <a:t>CSE 1001 Problem Solving using Computers (PSUC) - 2018</a:t>
            </a:r>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213578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fld id="{A87B4909-6BE4-45C4-9ACB-0BA477BF1A1F}" type="datetime1">
              <a:rPr lang="en-IN" smtClean="0"/>
              <a:t>12-02-2024</a:t>
            </a:fld>
            <a:endParaRPr lang="en-IN"/>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r>
              <a:rPr lang="en-IN"/>
              <a:t>CSE 1001 Problem Solving using Computers (PSUC) - 2018</a:t>
            </a:r>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1289616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fld id="{A41BC4AE-F1BE-4657-9F83-ED703FB84759}" type="datetime1">
              <a:rPr lang="en-IN" smtClean="0"/>
              <a:t>12-02-2024</a:t>
            </a:fld>
            <a:endParaRPr lang="en-IN"/>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r>
              <a:rPr lang="en-IN"/>
              <a:t>CSE 1001 Problem Solving using Computers (PSUC) - 2018</a:t>
            </a:r>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1109471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fld id="{EEDF36F8-F1E5-41F9-880A-B9D944EFA3DA}" type="datetime1">
              <a:rPr lang="en-IN" smtClean="0"/>
              <a:t>12-02-2024</a:t>
            </a:fld>
            <a:endParaRPr lang="en-IN"/>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r>
              <a:rPr lang="en-IN"/>
              <a:t>CSE 1001 Problem Solving using Computers (PSUC) - 2018</a:t>
            </a:r>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196830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fld id="{DB9EB15B-18DA-4BA9-A3E3-52581077E768}" type="datetime1">
              <a:rPr lang="en-IN" smtClean="0"/>
              <a:t>12-02-2024</a:t>
            </a:fld>
            <a:endParaRPr lang="en-IN"/>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r>
              <a:rPr lang="en-IN"/>
              <a:t>CSE 1001 Problem Solving using Computers (PSUC) - 2018</a:t>
            </a:r>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3282557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fld id="{1A0FC77B-1F9A-49E7-97B8-74287F76B334}" type="datetime1">
              <a:rPr lang="en-IN" smtClean="0"/>
              <a:t>12-02-2024</a:t>
            </a:fld>
            <a:endParaRPr lang="en-IN"/>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r>
              <a:rPr lang="en-IN"/>
              <a:t>CSE 1001 Problem Solving using Computers (PSUC) - 2018</a:t>
            </a:r>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1408462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fld id="{C5CA557A-F6F7-4693-8E0D-38A8C7820BF4}" type="datetime1">
              <a:rPr lang="en-IN" smtClean="0"/>
              <a:t>12-02-2024</a:t>
            </a:fld>
            <a:endParaRPr lang="en-IN"/>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r>
              <a:rPr lang="en-IN"/>
              <a:t>CSE 1001 Problem Solving using Computers (PSUC) - 2018</a:t>
            </a:r>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fld id="{24BEA51C-495D-44A2-B925-9AAC4BD9F0A2}" type="slidenum">
              <a:rPr lang="en-IN" smtClean="0"/>
              <a:t>‹#›</a:t>
            </a:fld>
            <a:endParaRPr lang="en-IN"/>
          </a:p>
        </p:txBody>
      </p:sp>
    </p:spTree>
    <p:extLst>
      <p:ext uri="{BB962C8B-B14F-4D97-AF65-F5344CB8AC3E}">
        <p14:creationId xmlns:p14="http://schemas.microsoft.com/office/powerpoint/2010/main" val="2583434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fld id="{80FF1D0E-3482-4660-BED0-07B30CBB73C7}" type="datetime1">
              <a:rPr lang="en-IN" smtClean="0"/>
              <a:t>12-02-2024</a:t>
            </a:fld>
            <a:endParaRPr lang="en-IN"/>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r>
              <a:rPr lang="en-US"/>
              <a:t>CSE 1001 Problem Solving using Computers (PSUC) - 2018</a:t>
            </a:r>
            <a:endParaRPr lang="en-IN" dirty="0"/>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fld id="{24BEA51C-495D-44A2-B925-9AAC4BD9F0A2}" type="slidenum">
              <a:rPr lang="en-IN" smtClean="0"/>
              <a:pPr/>
              <a:t>‹#›</a:t>
            </a:fld>
            <a:endParaRPr lang="en-IN"/>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pic>
        <p:nvPicPr>
          <p:cNvPr id="9" name="Picture 8"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194702610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hf hdr="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1657350" y="1885180"/>
            <a:ext cx="5314950" cy="1102519"/>
          </a:xfrm>
        </p:spPr>
        <p:txBody>
          <a:bodyPr>
            <a:normAutofit fontScale="90000"/>
          </a:bodyPr>
          <a:lstStyle/>
          <a:p>
            <a:pPr eaLnBrk="1" hangingPunct="1"/>
            <a:r>
              <a:rPr lang="en-US" altLang="en-US" dirty="0"/>
              <a:t>Decision Making, Branching</a:t>
            </a:r>
          </a:p>
        </p:txBody>
      </p:sp>
      <p:sp>
        <p:nvSpPr>
          <p:cNvPr id="34819" name="Rectangle 3"/>
          <p:cNvSpPr>
            <a:spLocks noGrp="1" noChangeArrowheads="1"/>
          </p:cNvSpPr>
          <p:nvPr>
            <p:ph type="subTitle" idx="1"/>
          </p:nvPr>
        </p:nvSpPr>
        <p:spPr bwMode="auto">
          <a:xfrm>
            <a:off x="2171700" y="3146823"/>
            <a:ext cx="4800600" cy="193952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r>
              <a:rPr lang="en-US" sz="4400" b="1" i="0" u="none" strike="noStrike" baseline="0" dirty="0">
                <a:solidFill>
                  <a:srgbClr val="000000"/>
                </a:solidFill>
                <a:latin typeface="Gill Sans MT" panose="020B0502020104020203" pitchFamily="34" charset="0"/>
              </a:rPr>
              <a:t>if, if-else</a:t>
            </a:r>
            <a:r>
              <a:rPr lang="en-US" sz="1800" b="0" i="0" u="none" strike="noStrike" baseline="0" dirty="0">
                <a:solidFill>
                  <a:srgbClr val="000000"/>
                </a:solidFill>
                <a:latin typeface="Gill Sans MT" panose="020B0502020104020203" pitchFamily="34" charset="0"/>
              </a:rPr>
              <a:t>	</a:t>
            </a:r>
          </a:p>
          <a:p>
            <a:pPr eaLnBrk="1" hangingPunct="1"/>
            <a:endParaRPr lang="en-US" altLang="en-US" dirty="0"/>
          </a:p>
        </p:txBody>
      </p:sp>
    </p:spTree>
    <p:extLst>
      <p:ext uri="{BB962C8B-B14F-4D97-AF65-F5344CB8AC3E}">
        <p14:creationId xmlns:p14="http://schemas.microsoft.com/office/powerpoint/2010/main" val="277087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7" name="Rectangle 2"/>
          <p:cNvSpPr>
            <a:spLocks noGrp="1" noChangeArrowheads="1"/>
          </p:cNvSpPr>
          <p:nvPr>
            <p:ph type="title"/>
          </p:nvPr>
        </p:nvSpPr>
        <p:spPr>
          <a:xfrm>
            <a:off x="2065503" y="1271043"/>
            <a:ext cx="5372100" cy="514350"/>
          </a:xfrm>
        </p:spPr>
        <p:txBody>
          <a:bodyPr/>
          <a:lstStyle/>
          <a:p>
            <a:pPr algn="ctr" eaLnBrk="1" hangingPunct="1"/>
            <a:r>
              <a:rPr lang="en-US" altLang="en-US" b="1" dirty="0"/>
              <a:t>The </a:t>
            </a:r>
            <a:r>
              <a:rPr lang="en-US" altLang="en-US" b="1" dirty="0">
                <a:latin typeface="Courier New" panose="02070309020205020404" pitchFamily="49" charset="0"/>
              </a:rPr>
              <a:t>if-else</a:t>
            </a:r>
            <a:r>
              <a:rPr lang="en-US" altLang="en-US" b="1" dirty="0"/>
              <a:t> statement</a:t>
            </a:r>
          </a:p>
        </p:txBody>
      </p:sp>
      <p:sp>
        <p:nvSpPr>
          <p:cNvPr id="52226"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eaLnBrk="1" hangingPunct="1">
              <a:buFontTx/>
              <a:buNone/>
            </a:pPr>
            <a:r>
              <a:rPr lang="en-US" altLang="en-US" dirty="0"/>
              <a:t> 		 </a:t>
            </a:r>
          </a:p>
        </p:txBody>
      </p:sp>
      <p:sp>
        <p:nvSpPr>
          <p:cNvPr id="52231"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FAC924F9-DCA9-46E0-918C-EEA8913C11F5}" type="datetime1">
              <a:rPr lang="en-US" altLang="en-US" smtClean="0"/>
              <a:pPr/>
              <a:t>2/12/2024</a:t>
            </a:fld>
            <a:endParaRPr lang="en-US" altLang="en-US"/>
          </a:p>
        </p:txBody>
      </p:sp>
      <p:sp>
        <p:nvSpPr>
          <p:cNvPr id="52232"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5223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8E5B0CD7-6836-4AF9-88EA-08258A6F3D2E}" type="slidenum">
              <a:rPr lang="en-US" altLang="en-US" b="0" smtClean="0"/>
              <a:pPr/>
              <a:t>10</a:t>
            </a:fld>
            <a:endParaRPr lang="en-US" altLang="en-US" b="0"/>
          </a:p>
        </p:txBody>
      </p:sp>
      <p:sp>
        <p:nvSpPr>
          <p:cNvPr id="52228" name="AutoShape 4"/>
          <p:cNvSpPr>
            <a:spLocks noChangeArrowheads="1"/>
          </p:cNvSpPr>
          <p:nvPr/>
        </p:nvSpPr>
        <p:spPr bwMode="auto">
          <a:xfrm>
            <a:off x="5376862" y="2604543"/>
            <a:ext cx="2681288" cy="1954578"/>
          </a:xfrm>
          <a:prstGeom prst="cloudCallout">
            <a:avLst>
              <a:gd name="adj1" fmla="val -76574"/>
              <a:gd name="adj2" fmla="val 26676"/>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dirty="0">
                <a:latin typeface="+mn-lt"/>
              </a:rPr>
              <a:t> if-else statement: enables you to choose between two statements</a:t>
            </a:r>
          </a:p>
        </p:txBody>
      </p:sp>
      <p:sp>
        <p:nvSpPr>
          <p:cNvPr id="39941" name="Text Box 30"/>
          <p:cNvSpPr txBox="1">
            <a:spLocks noChangeArrowheads="1"/>
          </p:cNvSpPr>
          <p:nvPr/>
        </p:nvSpPr>
        <p:spPr bwMode="auto">
          <a:xfrm>
            <a:off x="940158" y="2203898"/>
            <a:ext cx="4436705" cy="2862322"/>
          </a:xfrm>
          <a:prstGeom prst="rect">
            <a:avLst/>
          </a:prstGeom>
          <a:noFill/>
          <a:ln w="9525">
            <a:solidFill>
              <a:srgbClr val="FF0000"/>
            </a:solidFill>
            <a:miter lim="800000"/>
            <a:headEnd/>
            <a:tailEnd/>
          </a:ln>
        </p:spPr>
        <p:txBody>
          <a:bodyPr wrap="square">
            <a:spAutoFit/>
          </a:bodyPr>
          <a:lstStyle/>
          <a:p>
            <a:pPr eaLnBrk="1" hangingPunct="1">
              <a:defRPr/>
            </a:pPr>
            <a:r>
              <a:rPr lang="en-US" altLang="en-US" sz="2000" b="1" dirty="0"/>
              <a:t>	</a:t>
            </a:r>
            <a:r>
              <a:rPr lang="en-US" altLang="en-US" sz="2000" b="1" dirty="0">
                <a:solidFill>
                  <a:srgbClr val="C00000"/>
                </a:solidFill>
              </a:rPr>
              <a:t>if (test </a:t>
            </a:r>
            <a:r>
              <a:rPr lang="en-US" altLang="en-US" sz="2000" b="1" i="1" dirty="0">
                <a:solidFill>
                  <a:srgbClr val="C00000"/>
                </a:solidFill>
              </a:rPr>
              <a:t>expression </a:t>
            </a:r>
            <a:r>
              <a:rPr lang="en-US" altLang="en-US" sz="2000" b="1" dirty="0">
                <a:solidFill>
                  <a:srgbClr val="C00000"/>
                </a:solidFill>
              </a:rPr>
              <a:t>)</a:t>
            </a:r>
          </a:p>
          <a:p>
            <a:pPr eaLnBrk="1" hangingPunct="1">
              <a:defRPr/>
            </a:pPr>
            <a:r>
              <a:rPr lang="en-US" altLang="en-US" sz="2000" b="1" dirty="0"/>
              <a:t>	{</a:t>
            </a:r>
          </a:p>
          <a:p>
            <a:pPr eaLnBrk="1" hangingPunct="1">
              <a:defRPr/>
            </a:pPr>
            <a:r>
              <a:rPr lang="en-US" altLang="en-US" sz="2000" b="1" i="1" dirty="0"/>
              <a:t>	     statement _block1</a:t>
            </a:r>
          </a:p>
          <a:p>
            <a:pPr eaLnBrk="1" hangingPunct="1">
              <a:defRPr/>
            </a:pPr>
            <a:r>
              <a:rPr lang="en-US" altLang="en-US" sz="2000" b="1" i="1" dirty="0"/>
              <a:t>	}</a:t>
            </a:r>
          </a:p>
          <a:p>
            <a:pPr eaLnBrk="1" hangingPunct="1">
              <a:defRPr/>
            </a:pPr>
            <a:r>
              <a:rPr lang="en-US" altLang="en-US" sz="2000" b="1" i="1" dirty="0"/>
              <a:t>	</a:t>
            </a:r>
            <a:r>
              <a:rPr lang="en-US" altLang="en-US" sz="2000" b="1" i="1" dirty="0">
                <a:solidFill>
                  <a:srgbClr val="C00000"/>
                </a:solidFill>
              </a:rPr>
              <a:t>else</a:t>
            </a:r>
          </a:p>
          <a:p>
            <a:pPr eaLnBrk="1" hangingPunct="1">
              <a:defRPr/>
            </a:pPr>
            <a:r>
              <a:rPr lang="en-US" altLang="en-US" sz="2000" b="1" i="1" dirty="0"/>
              <a:t>	{</a:t>
            </a:r>
            <a:endParaRPr lang="en-US" altLang="en-US" sz="2000" b="1" dirty="0"/>
          </a:p>
          <a:p>
            <a:pPr eaLnBrk="1" hangingPunct="1">
              <a:defRPr/>
            </a:pPr>
            <a:r>
              <a:rPr lang="en-US" altLang="en-US" sz="2000" b="1" i="1" dirty="0"/>
              <a:t>	     statement _block2</a:t>
            </a:r>
          </a:p>
          <a:p>
            <a:pPr eaLnBrk="1" hangingPunct="1">
              <a:defRPr/>
            </a:pPr>
            <a:r>
              <a:rPr lang="en-US" altLang="en-US" sz="2000" b="1" i="1" dirty="0"/>
              <a:t>	}</a:t>
            </a:r>
          </a:p>
          <a:p>
            <a:pPr eaLnBrk="1" hangingPunct="1">
              <a:defRPr/>
            </a:pPr>
            <a:r>
              <a:rPr lang="en-US" altLang="en-US" sz="2000" b="1" i="1" dirty="0"/>
              <a:t>	</a:t>
            </a:r>
            <a:r>
              <a:rPr lang="en-US" altLang="en-US" sz="2000" b="1" i="1" dirty="0" err="1"/>
              <a:t>Next_statement</a:t>
            </a:r>
            <a:endParaRPr lang="en-US" altLang="en-US" sz="2000" b="1" i="1" dirty="0"/>
          </a:p>
        </p:txBody>
      </p:sp>
    </p:spTree>
    <p:extLst>
      <p:ext uri="{BB962C8B-B14F-4D97-AF65-F5344CB8AC3E}">
        <p14:creationId xmlns:p14="http://schemas.microsoft.com/office/powerpoint/2010/main" val="2969164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567600" y="148993"/>
            <a:ext cx="5372100" cy="514350"/>
          </a:xfrm>
        </p:spPr>
        <p:txBody>
          <a:bodyPr>
            <a:normAutofit/>
          </a:bodyPr>
          <a:lstStyle/>
          <a:p>
            <a:pPr algn="ctr" eaLnBrk="1" hangingPunct="1">
              <a:defRPr/>
            </a:pPr>
            <a:r>
              <a:rPr lang="en-US" dirty="0">
                <a:solidFill>
                  <a:schemeClr val="accent2"/>
                </a:solidFill>
              </a:rPr>
              <a:t>if-else </a:t>
            </a:r>
            <a:r>
              <a:rPr lang="en-US" dirty="0"/>
              <a:t>statement</a:t>
            </a:r>
          </a:p>
        </p:txBody>
      </p:sp>
      <p:sp>
        <p:nvSpPr>
          <p:cNvPr id="53252" name="Content Placeholder 4"/>
          <p:cNvSpPr>
            <a:spLocks noGrp="1"/>
          </p:cNvSpPr>
          <p:nvPr>
            <p:ph idx="1"/>
          </p:nvPr>
        </p:nvSpPr>
        <p:spPr bwMode="auto">
          <a:xfrm>
            <a:off x="1943100" y="5543551"/>
            <a:ext cx="5600700" cy="11656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a:buFont typeface="Arial" panose="020B0604020202020204" pitchFamily="34" charset="0"/>
              <a:buNone/>
            </a:pPr>
            <a:r>
              <a:rPr lang="en-US" altLang="en-US"/>
              <a:t> </a:t>
            </a:r>
          </a:p>
        </p:txBody>
      </p:sp>
      <p:sp>
        <p:nvSpPr>
          <p:cNvPr id="53254"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12EC6A14-4674-4C53-A810-8C3E03B6CC8D}" type="datetime1">
              <a:rPr lang="en-US" altLang="en-US" smtClean="0"/>
              <a:pPr/>
              <a:t>2/12/2024</a:t>
            </a:fld>
            <a:endParaRPr lang="en-US" altLang="en-US"/>
          </a:p>
        </p:txBody>
      </p:sp>
      <p:sp>
        <p:nvSpPr>
          <p:cNvPr id="53255"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53253" name="Slide Number Placeholder 5"/>
          <p:cNvSpPr>
            <a:spLocks noGrp="1"/>
          </p:cNvSpPr>
          <p:nvPr>
            <p:ph type="sldNum" sz="quarter" idx="12"/>
          </p:nvPr>
        </p:nvSpPr>
        <p:spPr bwMode="auto">
          <a:xfrm>
            <a:off x="5540330" y="6447632"/>
            <a:ext cx="3314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D78343BB-47B7-4F22-8B46-0E24D31C7D03}" type="slidenum">
              <a:rPr lang="en-US" altLang="en-US" b="0" smtClean="0">
                <a:solidFill>
                  <a:srgbClr val="000000"/>
                </a:solidFill>
              </a:rPr>
              <a:pPr/>
              <a:t>11</a:t>
            </a:fld>
            <a:endParaRPr lang="en-US" altLang="en-US" b="0" dirty="0">
              <a:solidFill>
                <a:srgbClr val="000000"/>
              </a:solidFill>
            </a:endParaRPr>
          </a:p>
        </p:txBody>
      </p:sp>
      <p:sp>
        <p:nvSpPr>
          <p:cNvPr id="15366" name="Rectangle 5"/>
          <p:cNvSpPr>
            <a:spLocks noChangeArrowheads="1"/>
          </p:cNvSpPr>
          <p:nvPr/>
        </p:nvSpPr>
        <p:spPr bwMode="auto">
          <a:xfrm>
            <a:off x="649175" y="847579"/>
            <a:ext cx="8132875" cy="5324535"/>
          </a:xfrm>
          <a:prstGeom prst="rect">
            <a:avLst/>
          </a:prstGeom>
          <a:noFill/>
          <a:ln w="9525">
            <a:noFill/>
            <a:miter lim="800000"/>
            <a:headEnd/>
            <a:tailEnd/>
          </a:ln>
        </p:spPr>
        <p:txBody>
          <a:bodyPr wrap="square" anchor="ctr">
            <a:spAutoFit/>
          </a:bodyPr>
          <a:lstStyle/>
          <a:p>
            <a:pPr>
              <a:defRPr/>
            </a:pPr>
            <a:r>
              <a:rPr lang="en-US" sz="2000" b="1" dirty="0">
                <a:solidFill>
                  <a:schemeClr val="accent2"/>
                </a:solidFill>
              </a:rPr>
              <a:t>Explanation: </a:t>
            </a:r>
          </a:p>
          <a:p>
            <a:pPr>
              <a:defRPr/>
            </a:pPr>
            <a:r>
              <a:rPr lang="en-US" sz="2000" b="1" dirty="0"/>
              <a:t>1.First ,the (test expression) is evaluated.</a:t>
            </a:r>
          </a:p>
          <a:p>
            <a:pPr>
              <a:defRPr/>
            </a:pPr>
            <a:endParaRPr lang="en-US" sz="2000" b="1" dirty="0"/>
          </a:p>
          <a:p>
            <a:pPr>
              <a:defRPr/>
            </a:pPr>
            <a:r>
              <a:rPr lang="en-US" sz="2000" b="1" dirty="0"/>
              <a:t>2.If it evaluates to </a:t>
            </a:r>
            <a:r>
              <a:rPr lang="en-US" sz="2000" b="1" dirty="0">
                <a:solidFill>
                  <a:srgbClr val="C00000"/>
                </a:solidFill>
              </a:rPr>
              <a:t>non-zero (TRUE)</a:t>
            </a:r>
            <a:r>
              <a:rPr lang="en-US" sz="2000" b="1" dirty="0"/>
              <a:t>, statement_1 is executed, otherwise, if it evaluates to </a:t>
            </a:r>
            <a:r>
              <a:rPr lang="en-US" sz="2000" b="1" dirty="0">
                <a:solidFill>
                  <a:srgbClr val="C00000"/>
                </a:solidFill>
              </a:rPr>
              <a:t>zero (FALSE)</a:t>
            </a:r>
            <a:r>
              <a:rPr lang="en-US" sz="2000" b="1" dirty="0"/>
              <a:t>, statement_2 is executed.</a:t>
            </a:r>
          </a:p>
          <a:p>
            <a:pPr>
              <a:defRPr/>
            </a:pPr>
            <a:endParaRPr lang="en-US" sz="2000" b="1" dirty="0"/>
          </a:p>
          <a:p>
            <a:pPr>
              <a:defRPr/>
            </a:pPr>
            <a:r>
              <a:rPr lang="en-US" sz="2000" b="1" dirty="0"/>
              <a:t>3.They are </a:t>
            </a:r>
            <a:r>
              <a:rPr lang="en-US" sz="2000" b="1" dirty="0">
                <a:solidFill>
                  <a:srgbClr val="C00000"/>
                </a:solidFill>
              </a:rPr>
              <a:t>mutually exclusive</a:t>
            </a:r>
            <a:r>
              <a:rPr lang="en-US" sz="2000" b="1" dirty="0"/>
              <a:t>, meaning, either statement_1 is executed or statement_2, but not both.</a:t>
            </a:r>
          </a:p>
          <a:p>
            <a:pPr>
              <a:defRPr/>
            </a:pPr>
            <a:endParaRPr lang="en-US" sz="2000" b="1" dirty="0"/>
          </a:p>
          <a:p>
            <a:pPr>
              <a:defRPr/>
            </a:pPr>
            <a:r>
              <a:rPr lang="en-US" sz="2000" b="1" dirty="0"/>
              <a:t>4.If the statements_ 1 and statements_ 2  take the </a:t>
            </a:r>
            <a:r>
              <a:rPr lang="en-US" sz="2000" b="1" dirty="0">
                <a:solidFill>
                  <a:srgbClr val="C00000"/>
                </a:solidFill>
              </a:rPr>
              <a:t>form of block , they </a:t>
            </a:r>
            <a:r>
              <a:rPr lang="en-US" sz="2000" b="1" dirty="0"/>
              <a:t>must be put in curly braces.</a:t>
            </a:r>
          </a:p>
          <a:p>
            <a:pPr>
              <a:defRPr/>
            </a:pPr>
            <a:endParaRPr lang="en-US" sz="2000" b="1" dirty="0"/>
          </a:p>
          <a:p>
            <a:pPr>
              <a:defRPr/>
            </a:pPr>
            <a:r>
              <a:rPr lang="en-US" sz="2000" b="1" dirty="0"/>
              <a:t>Example:                </a:t>
            </a:r>
            <a:r>
              <a:rPr lang="en-US" sz="2000" b="1" dirty="0">
                <a:solidFill>
                  <a:srgbClr val="C00000"/>
                </a:solidFill>
              </a:rPr>
              <a:t>if(</a:t>
            </a:r>
            <a:r>
              <a:rPr lang="en-US" sz="2000" b="1" dirty="0" err="1">
                <a:solidFill>
                  <a:srgbClr val="C00000"/>
                </a:solidFill>
              </a:rPr>
              <a:t>job_code</a:t>
            </a:r>
            <a:r>
              <a:rPr lang="en-US" sz="2000" b="1" dirty="0">
                <a:solidFill>
                  <a:srgbClr val="C00000"/>
                </a:solidFill>
              </a:rPr>
              <a:t> ==  1)</a:t>
            </a:r>
          </a:p>
          <a:p>
            <a:pPr>
              <a:defRPr/>
            </a:pPr>
            <a:r>
              <a:rPr lang="en-US" sz="2000" b="1" dirty="0">
                <a:solidFill>
                  <a:srgbClr val="C00000"/>
                </a:solidFill>
              </a:rPr>
              <a:t>                                          rate = 7.00;</a:t>
            </a:r>
          </a:p>
          <a:p>
            <a:pPr>
              <a:defRPr/>
            </a:pPr>
            <a:r>
              <a:rPr lang="en-US" sz="2000" b="1" dirty="0">
                <a:solidFill>
                  <a:srgbClr val="C00000"/>
                </a:solidFill>
              </a:rPr>
              <a:t>                               else</a:t>
            </a:r>
          </a:p>
          <a:p>
            <a:pPr>
              <a:defRPr/>
            </a:pPr>
            <a:r>
              <a:rPr lang="en-US" sz="2000" b="1" dirty="0">
                <a:solidFill>
                  <a:srgbClr val="C00000"/>
                </a:solidFill>
              </a:rPr>
              <a:t>                                           rate = 10.00;</a:t>
            </a:r>
          </a:p>
          <a:p>
            <a:pPr>
              <a:defRPr/>
            </a:pPr>
            <a:r>
              <a:rPr lang="en-US" sz="2000" b="1" dirty="0">
                <a:solidFill>
                  <a:srgbClr val="C00000"/>
                </a:solidFill>
              </a:rPr>
              <a:t>                               </a:t>
            </a:r>
            <a:r>
              <a:rPr lang="en-US" sz="2000" b="1" dirty="0" err="1">
                <a:solidFill>
                  <a:srgbClr val="C00000"/>
                </a:solidFill>
              </a:rPr>
              <a:t>prinf</a:t>
            </a:r>
            <a:r>
              <a:rPr lang="en-US" sz="2000" b="1" dirty="0">
                <a:solidFill>
                  <a:srgbClr val="C00000"/>
                </a:solidFill>
              </a:rPr>
              <a:t>(“%</a:t>
            </a:r>
            <a:r>
              <a:rPr lang="en-US" sz="2000" b="1" dirty="0" err="1">
                <a:solidFill>
                  <a:srgbClr val="C00000"/>
                </a:solidFill>
              </a:rPr>
              <a:t>d”,rate</a:t>
            </a:r>
            <a:r>
              <a:rPr lang="en-US" sz="2000" b="1" dirty="0">
                <a:solidFill>
                  <a:srgbClr val="C00000"/>
                </a:solidFill>
              </a:rPr>
              <a:t>);</a:t>
            </a:r>
          </a:p>
        </p:txBody>
      </p:sp>
    </p:spTree>
    <p:extLst>
      <p:ext uri="{BB962C8B-B14F-4D97-AF65-F5344CB8AC3E}">
        <p14:creationId xmlns:p14="http://schemas.microsoft.com/office/powerpoint/2010/main" val="2475950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a:xfrm>
            <a:off x="2062229" y="1162782"/>
            <a:ext cx="5372100" cy="514350"/>
          </a:xfrm>
        </p:spPr>
        <p:txBody>
          <a:bodyPr/>
          <a:lstStyle/>
          <a:p>
            <a:pPr eaLnBrk="1" hangingPunct="1"/>
            <a:r>
              <a:rPr lang="en-US" altLang="en-US" dirty="0"/>
              <a:t>The </a:t>
            </a:r>
            <a:r>
              <a:rPr lang="en-US" altLang="en-US" dirty="0">
                <a:latin typeface="Courier New" panose="02070309020205020404" pitchFamily="49" charset="0"/>
              </a:rPr>
              <a:t>if-else</a:t>
            </a:r>
            <a:r>
              <a:rPr lang="en-US" altLang="en-US" dirty="0"/>
              <a:t> statement</a:t>
            </a:r>
          </a:p>
        </p:txBody>
      </p:sp>
      <p:sp>
        <p:nvSpPr>
          <p:cNvPr id="55298" name="Rectangle 3"/>
          <p:cNvSpPr>
            <a:spLocks noGrp="1" noChangeArrowheads="1"/>
          </p:cNvSpPr>
          <p:nvPr>
            <p:ph idx="1"/>
          </p:nvPr>
        </p:nvSpPr>
        <p:spPr bwMode="auto">
          <a:xfrm>
            <a:off x="2114550" y="1657351"/>
            <a:ext cx="5600700" cy="379452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eaLnBrk="1" hangingPunct="1">
              <a:buFontTx/>
              <a:buNone/>
            </a:pPr>
            <a:r>
              <a:rPr lang="en-US" altLang="en-US"/>
              <a:t> 		 </a:t>
            </a:r>
          </a:p>
        </p:txBody>
      </p:sp>
      <p:sp>
        <p:nvSpPr>
          <p:cNvPr id="55303"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5F36DE4E-F668-4361-8DDC-C986D786E8FE}" type="datetime1">
              <a:rPr lang="en-US" altLang="en-US" smtClean="0"/>
              <a:pPr/>
              <a:t>2/12/2024</a:t>
            </a:fld>
            <a:endParaRPr lang="en-US" altLang="en-US"/>
          </a:p>
        </p:txBody>
      </p:sp>
      <p:sp>
        <p:nvSpPr>
          <p:cNvPr id="55304"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5530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412F6751-0911-4212-8247-B191B396CB55}" type="slidenum">
              <a:rPr lang="en-US" altLang="en-US" b="0" smtClean="0"/>
              <a:pPr/>
              <a:t>12</a:t>
            </a:fld>
            <a:endParaRPr lang="en-US" altLang="en-US" b="0"/>
          </a:p>
        </p:txBody>
      </p:sp>
      <p:grpSp>
        <p:nvGrpSpPr>
          <p:cNvPr id="55300" name="Group 1"/>
          <p:cNvGrpSpPr>
            <a:grpSpLocks/>
          </p:cNvGrpSpPr>
          <p:nvPr/>
        </p:nvGrpSpPr>
        <p:grpSpPr bwMode="auto">
          <a:xfrm>
            <a:off x="1658203" y="2265876"/>
            <a:ext cx="5046860" cy="3185997"/>
            <a:chOff x="762000" y="3097696"/>
            <a:chExt cx="5486400" cy="3379304"/>
          </a:xfrm>
        </p:grpSpPr>
        <p:sp>
          <p:nvSpPr>
            <p:cNvPr id="55305" name="AutoShape 5"/>
            <p:cNvSpPr>
              <a:spLocks noChangeArrowheads="1"/>
            </p:cNvSpPr>
            <p:nvPr/>
          </p:nvSpPr>
          <p:spPr bwMode="auto">
            <a:xfrm>
              <a:off x="762000" y="5029200"/>
              <a:ext cx="2362200" cy="457200"/>
            </a:xfrm>
            <a:prstGeom prst="flowChartProcess">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350"/>
                <a:t>Program statement 1</a:t>
              </a:r>
            </a:p>
          </p:txBody>
        </p:sp>
        <p:sp>
          <p:nvSpPr>
            <p:cNvPr id="55306" name="AutoShape 6"/>
            <p:cNvSpPr>
              <a:spLocks noChangeArrowheads="1"/>
            </p:cNvSpPr>
            <p:nvPr/>
          </p:nvSpPr>
          <p:spPr bwMode="auto">
            <a:xfrm>
              <a:off x="2286000" y="3581400"/>
              <a:ext cx="2362200" cy="1066800"/>
            </a:xfrm>
            <a:prstGeom prst="flowChartDecision">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350" dirty="0"/>
                <a:t>expression</a:t>
              </a:r>
            </a:p>
          </p:txBody>
        </p:sp>
        <p:sp>
          <p:nvSpPr>
            <p:cNvPr id="55307" name="Line 7"/>
            <p:cNvSpPr>
              <a:spLocks noChangeShapeType="1"/>
            </p:cNvSpPr>
            <p:nvPr/>
          </p:nvSpPr>
          <p:spPr bwMode="auto">
            <a:xfrm>
              <a:off x="3452192" y="3097696"/>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55308" name="Text Box 9"/>
            <p:cNvSpPr txBox="1">
              <a:spLocks noChangeArrowheads="1"/>
            </p:cNvSpPr>
            <p:nvPr/>
          </p:nvSpPr>
          <p:spPr bwMode="auto">
            <a:xfrm>
              <a:off x="1447800" y="3733800"/>
              <a:ext cx="630941" cy="400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350"/>
                <a:t>yes</a:t>
              </a:r>
            </a:p>
          </p:txBody>
        </p:sp>
        <p:sp>
          <p:nvSpPr>
            <p:cNvPr id="55309" name="Line 10"/>
            <p:cNvSpPr>
              <a:spLocks noChangeShapeType="1"/>
            </p:cNvSpPr>
            <p:nvPr/>
          </p:nvSpPr>
          <p:spPr bwMode="auto">
            <a:xfrm>
              <a:off x="4648200" y="41148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55310" name="Text Box 11"/>
            <p:cNvSpPr txBox="1">
              <a:spLocks noChangeArrowheads="1"/>
            </p:cNvSpPr>
            <p:nvPr/>
          </p:nvSpPr>
          <p:spPr bwMode="auto">
            <a:xfrm>
              <a:off x="4648200" y="3748088"/>
              <a:ext cx="528349" cy="400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1350"/>
                <a:t>no</a:t>
              </a:r>
            </a:p>
          </p:txBody>
        </p:sp>
        <p:sp>
          <p:nvSpPr>
            <p:cNvPr id="55311" name="Line 13"/>
            <p:cNvSpPr>
              <a:spLocks noChangeShapeType="1"/>
            </p:cNvSpPr>
            <p:nvPr/>
          </p:nvSpPr>
          <p:spPr bwMode="auto">
            <a:xfrm flipH="1">
              <a:off x="5257800" y="4114800"/>
              <a:ext cx="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55312" name="AutoShape 25"/>
            <p:cNvSpPr>
              <a:spLocks noChangeArrowheads="1"/>
            </p:cNvSpPr>
            <p:nvPr/>
          </p:nvSpPr>
          <p:spPr bwMode="auto">
            <a:xfrm>
              <a:off x="3886200" y="5029200"/>
              <a:ext cx="2362200" cy="457200"/>
            </a:xfrm>
            <a:prstGeom prst="flowChartProcess">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350"/>
                <a:t>Program statement 2</a:t>
              </a:r>
            </a:p>
          </p:txBody>
        </p:sp>
        <p:sp>
          <p:nvSpPr>
            <p:cNvPr id="55313" name="Line 26"/>
            <p:cNvSpPr>
              <a:spLocks noChangeShapeType="1"/>
            </p:cNvSpPr>
            <p:nvPr/>
          </p:nvSpPr>
          <p:spPr bwMode="auto">
            <a:xfrm flipH="1">
              <a:off x="1676400" y="4114800"/>
              <a:ext cx="0" cy="914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55314" name="Line 27"/>
            <p:cNvSpPr>
              <a:spLocks noChangeShapeType="1"/>
            </p:cNvSpPr>
            <p:nvPr/>
          </p:nvSpPr>
          <p:spPr bwMode="auto">
            <a:xfrm>
              <a:off x="1676400" y="41148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55315" name="Line 28"/>
            <p:cNvSpPr>
              <a:spLocks noChangeShapeType="1"/>
            </p:cNvSpPr>
            <p:nvPr/>
          </p:nvSpPr>
          <p:spPr bwMode="auto">
            <a:xfrm flipH="1">
              <a:off x="1676400" y="5486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55316" name="Line 29"/>
            <p:cNvSpPr>
              <a:spLocks noChangeShapeType="1"/>
            </p:cNvSpPr>
            <p:nvPr/>
          </p:nvSpPr>
          <p:spPr bwMode="auto">
            <a:xfrm flipH="1">
              <a:off x="5257800" y="54864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sp>
          <p:nvSpPr>
            <p:cNvPr id="55317" name="Line 31"/>
            <p:cNvSpPr>
              <a:spLocks noChangeShapeType="1"/>
            </p:cNvSpPr>
            <p:nvPr/>
          </p:nvSpPr>
          <p:spPr bwMode="auto">
            <a:xfrm>
              <a:off x="1676400" y="6019800"/>
              <a:ext cx="3581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sz="1350"/>
            </a:p>
          </p:txBody>
        </p:sp>
        <p:sp>
          <p:nvSpPr>
            <p:cNvPr id="55318" name="Line 32"/>
            <p:cNvSpPr>
              <a:spLocks noChangeShapeType="1"/>
            </p:cNvSpPr>
            <p:nvPr/>
          </p:nvSpPr>
          <p:spPr bwMode="auto">
            <a:xfrm>
              <a:off x="3429000" y="6019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sz="1350"/>
            </a:p>
          </p:txBody>
        </p:sp>
      </p:grpSp>
      <p:sp>
        <p:nvSpPr>
          <p:cNvPr id="22" name="Rectangle 21"/>
          <p:cNvSpPr/>
          <p:nvPr/>
        </p:nvSpPr>
        <p:spPr>
          <a:xfrm>
            <a:off x="3171825" y="5476861"/>
            <a:ext cx="2228850" cy="400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350" dirty="0"/>
              <a:t>Next _statement</a:t>
            </a:r>
          </a:p>
        </p:txBody>
      </p:sp>
    </p:spTree>
    <p:extLst>
      <p:ext uri="{BB962C8B-B14F-4D97-AF65-F5344CB8AC3E}">
        <p14:creationId xmlns:p14="http://schemas.microsoft.com/office/powerpoint/2010/main" val="1189792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3" name="Rectangle 2"/>
          <p:cNvSpPr>
            <a:spLocks noGrp="1" noChangeArrowheads="1"/>
          </p:cNvSpPr>
          <p:nvPr>
            <p:ph type="title"/>
          </p:nvPr>
        </p:nvSpPr>
        <p:spPr>
          <a:xfrm>
            <a:off x="2005794" y="867569"/>
            <a:ext cx="5886450" cy="411956"/>
          </a:xfrm>
        </p:spPr>
        <p:txBody>
          <a:bodyPr>
            <a:noAutofit/>
          </a:bodyPr>
          <a:lstStyle/>
          <a:p>
            <a:pPr eaLnBrk="1" hangingPunct="1">
              <a:defRPr/>
            </a:pPr>
            <a:r>
              <a:rPr lang="en-US" sz="2400" dirty="0"/>
              <a:t>Find out whether a number is even or odd.</a:t>
            </a:r>
            <a:br>
              <a:rPr lang="en-US" sz="2400" dirty="0"/>
            </a:br>
            <a:endParaRPr lang="en-US" sz="2400" dirty="0"/>
          </a:p>
        </p:txBody>
      </p:sp>
      <p:sp>
        <p:nvSpPr>
          <p:cNvPr id="56322" name="Rectangle 3"/>
          <p:cNvSpPr>
            <a:spLocks noGrp="1" noChangeArrowheads="1"/>
          </p:cNvSpPr>
          <p:nvPr>
            <p:ph idx="1"/>
          </p:nvPr>
        </p:nvSpPr>
        <p:spPr bwMode="auto">
          <a:xfrm>
            <a:off x="1236372" y="1043189"/>
            <a:ext cx="6421728" cy="455751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eaLnBrk="1" hangingPunct="1">
              <a:lnSpc>
                <a:spcPct val="90000"/>
              </a:lnSpc>
              <a:buFontTx/>
              <a:buNone/>
            </a:pPr>
            <a:r>
              <a:rPr lang="en-US" altLang="en-US" sz="2000" b="1" dirty="0"/>
              <a:t>#include &lt;</a:t>
            </a:r>
            <a:r>
              <a:rPr lang="en-US" altLang="en-US" sz="2000" b="1" dirty="0" err="1"/>
              <a:t>stdio.h</a:t>
            </a:r>
            <a:r>
              <a:rPr lang="en-US" altLang="en-US" sz="2000" b="1" dirty="0"/>
              <a:t>&gt;</a:t>
            </a:r>
          </a:p>
          <a:p>
            <a:pPr eaLnBrk="1" hangingPunct="1">
              <a:lnSpc>
                <a:spcPct val="90000"/>
              </a:lnSpc>
              <a:buFontTx/>
              <a:buNone/>
            </a:pPr>
            <a:r>
              <a:rPr lang="en-US" altLang="en-US" sz="2000" b="1" dirty="0" err="1"/>
              <a:t>int</a:t>
            </a:r>
            <a:r>
              <a:rPr lang="en-US" altLang="en-US" sz="2000" b="1" dirty="0"/>
              <a:t> main()</a:t>
            </a:r>
          </a:p>
          <a:p>
            <a:pPr eaLnBrk="1" hangingPunct="1">
              <a:lnSpc>
                <a:spcPct val="90000"/>
              </a:lnSpc>
              <a:buFontTx/>
              <a:buNone/>
            </a:pPr>
            <a:r>
              <a:rPr lang="en-US" altLang="en-US" sz="2000" b="1" dirty="0"/>
              <a:t>{</a:t>
            </a:r>
          </a:p>
          <a:p>
            <a:pPr eaLnBrk="1" hangingPunct="1">
              <a:lnSpc>
                <a:spcPct val="90000"/>
              </a:lnSpc>
              <a:buFontTx/>
              <a:buNone/>
            </a:pPr>
            <a:r>
              <a:rPr lang="en-US" altLang="en-US" sz="2000" b="1" dirty="0"/>
              <a:t>	</a:t>
            </a:r>
            <a:r>
              <a:rPr lang="en-US" altLang="en-US" sz="2000" b="1" dirty="0" err="1"/>
              <a:t>int</a:t>
            </a:r>
            <a:r>
              <a:rPr lang="en-US" altLang="en-US" sz="2000" b="1" dirty="0"/>
              <a:t>  x;</a:t>
            </a:r>
          </a:p>
          <a:p>
            <a:pPr eaLnBrk="1" hangingPunct="1">
              <a:lnSpc>
                <a:spcPct val="90000"/>
              </a:lnSpc>
              <a:buFontTx/>
              <a:buNone/>
            </a:pPr>
            <a:r>
              <a:rPr lang="en-US" altLang="en-US" sz="2000" b="1" dirty="0"/>
              <a:t>	</a:t>
            </a:r>
            <a:r>
              <a:rPr lang="en-US" altLang="en-US" sz="2000" b="1" dirty="0" err="1"/>
              <a:t>printf</a:t>
            </a:r>
            <a:r>
              <a:rPr lang="en-US" altLang="en-US" sz="2000" b="1" dirty="0"/>
              <a:t>(“Input an integer\n”);</a:t>
            </a:r>
          </a:p>
          <a:p>
            <a:pPr eaLnBrk="1" hangingPunct="1">
              <a:lnSpc>
                <a:spcPct val="90000"/>
              </a:lnSpc>
              <a:buFontTx/>
              <a:buNone/>
            </a:pPr>
            <a:r>
              <a:rPr lang="en-US" altLang="en-US" sz="2000" b="1" dirty="0"/>
              <a:t>	scanf(“%</a:t>
            </a:r>
            <a:r>
              <a:rPr lang="en-US" altLang="en-US" sz="2000" b="1" dirty="0" err="1"/>
              <a:t>d”,&amp;x</a:t>
            </a:r>
            <a:r>
              <a:rPr lang="en-US" altLang="en-US" sz="2000" b="1" dirty="0"/>
              <a:t>);</a:t>
            </a:r>
          </a:p>
          <a:p>
            <a:pPr eaLnBrk="1" hangingPunct="1">
              <a:lnSpc>
                <a:spcPct val="90000"/>
              </a:lnSpc>
              <a:buFontTx/>
              <a:buNone/>
            </a:pPr>
            <a:r>
              <a:rPr lang="en-US" altLang="en-US" sz="2000" b="1" dirty="0"/>
              <a:t>	if ((x % 2) == 0)</a:t>
            </a:r>
          </a:p>
          <a:p>
            <a:pPr eaLnBrk="1" hangingPunct="1">
              <a:lnSpc>
                <a:spcPct val="90000"/>
              </a:lnSpc>
              <a:buFontTx/>
              <a:buNone/>
            </a:pPr>
            <a:r>
              <a:rPr lang="en-US" altLang="en-US" sz="2000" b="1" dirty="0">
                <a:solidFill>
                  <a:srgbClr val="C00000"/>
                </a:solidFill>
              </a:rPr>
              <a:t>	{</a:t>
            </a:r>
          </a:p>
          <a:p>
            <a:pPr eaLnBrk="1" hangingPunct="1">
              <a:lnSpc>
                <a:spcPct val="90000"/>
              </a:lnSpc>
              <a:buFontTx/>
              <a:buNone/>
            </a:pPr>
            <a:r>
              <a:rPr lang="en-US" altLang="en-US" sz="2000" b="1" dirty="0">
                <a:solidFill>
                  <a:srgbClr val="C00000"/>
                </a:solidFill>
              </a:rPr>
              <a:t>		</a:t>
            </a:r>
            <a:r>
              <a:rPr lang="en-US" sz="2000" b="1" dirty="0" err="1">
                <a:solidFill>
                  <a:srgbClr val="C00000"/>
                </a:solidFill>
              </a:rPr>
              <a:t>printf</a:t>
            </a:r>
            <a:r>
              <a:rPr lang="en-US" sz="2000" b="1" dirty="0">
                <a:solidFill>
                  <a:srgbClr val="C00000"/>
                </a:solidFill>
              </a:rPr>
              <a:t>(“It is an even number\n”);</a:t>
            </a:r>
          </a:p>
          <a:p>
            <a:pPr eaLnBrk="1" hangingPunct="1">
              <a:lnSpc>
                <a:spcPct val="90000"/>
              </a:lnSpc>
              <a:buFontTx/>
              <a:buNone/>
            </a:pPr>
            <a:r>
              <a:rPr lang="en-US" sz="2000" b="1" dirty="0">
                <a:solidFill>
                  <a:srgbClr val="C00000"/>
                </a:solidFill>
              </a:rPr>
              <a:t>	}</a:t>
            </a:r>
          </a:p>
          <a:p>
            <a:pPr eaLnBrk="1" hangingPunct="1">
              <a:lnSpc>
                <a:spcPct val="90000"/>
              </a:lnSpc>
              <a:buFontTx/>
              <a:buNone/>
            </a:pPr>
            <a:r>
              <a:rPr lang="en-US" sz="2000" b="1" dirty="0">
                <a:solidFill>
                  <a:srgbClr val="C00000"/>
                </a:solidFill>
              </a:rPr>
              <a:t>	else</a:t>
            </a:r>
          </a:p>
          <a:p>
            <a:pPr eaLnBrk="1" hangingPunct="1">
              <a:lnSpc>
                <a:spcPct val="90000"/>
              </a:lnSpc>
              <a:buFontTx/>
              <a:buNone/>
            </a:pPr>
            <a:r>
              <a:rPr lang="en-US" sz="2000" b="1" dirty="0">
                <a:solidFill>
                  <a:srgbClr val="C00000"/>
                </a:solidFill>
              </a:rPr>
              <a:t>	{</a:t>
            </a:r>
          </a:p>
          <a:p>
            <a:pPr eaLnBrk="1" hangingPunct="1">
              <a:lnSpc>
                <a:spcPct val="90000"/>
              </a:lnSpc>
              <a:buFontTx/>
              <a:buNone/>
            </a:pPr>
            <a:r>
              <a:rPr lang="en-US" sz="2000" b="1" dirty="0">
                <a:solidFill>
                  <a:srgbClr val="C00000"/>
                </a:solidFill>
              </a:rPr>
              <a:t>		</a:t>
            </a:r>
            <a:r>
              <a:rPr lang="en-US" sz="2000" b="1" dirty="0" err="1">
                <a:solidFill>
                  <a:srgbClr val="C00000"/>
                </a:solidFill>
              </a:rPr>
              <a:t>printf</a:t>
            </a:r>
            <a:r>
              <a:rPr lang="en-US" sz="2000" b="1" dirty="0">
                <a:solidFill>
                  <a:srgbClr val="C00000"/>
                </a:solidFill>
              </a:rPr>
              <a:t>(“It is an odd number\n”);</a:t>
            </a:r>
          </a:p>
          <a:p>
            <a:pPr eaLnBrk="1" hangingPunct="1">
              <a:lnSpc>
                <a:spcPct val="90000"/>
              </a:lnSpc>
              <a:buFontTx/>
              <a:buNone/>
            </a:pPr>
            <a:r>
              <a:rPr lang="en-US" altLang="en-US" sz="2000" b="1" dirty="0">
                <a:solidFill>
                  <a:srgbClr val="C00000"/>
                </a:solidFill>
              </a:rPr>
              <a:t>    </a:t>
            </a:r>
            <a:r>
              <a:rPr lang="en-US" altLang="en-US" sz="2000" b="1" dirty="0">
                <a:solidFill>
                  <a:schemeClr val="tx2"/>
                </a:solidFill>
              </a:rPr>
              <a:t>return 0;</a:t>
            </a:r>
          </a:p>
          <a:p>
            <a:pPr eaLnBrk="1" hangingPunct="1">
              <a:lnSpc>
                <a:spcPct val="90000"/>
              </a:lnSpc>
              <a:buFontTx/>
              <a:buNone/>
            </a:pPr>
            <a:r>
              <a:rPr lang="en-US" altLang="en-US" sz="2000" b="1" dirty="0"/>
              <a:t>}	</a:t>
            </a:r>
          </a:p>
        </p:txBody>
      </p:sp>
      <p:sp>
        <p:nvSpPr>
          <p:cNvPr id="56325"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DE068358-91A4-4B59-AE07-919E82307B66}" type="datetime1">
              <a:rPr lang="en-US" altLang="en-US" smtClean="0"/>
              <a:pPr/>
              <a:t>2/12/2024</a:t>
            </a:fld>
            <a:endParaRPr lang="en-US" altLang="en-US"/>
          </a:p>
        </p:txBody>
      </p:sp>
      <p:sp>
        <p:nvSpPr>
          <p:cNvPr id="56326"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56324" name="Slide Number Placeholder 9"/>
          <p:cNvSpPr>
            <a:spLocks noGrp="1"/>
          </p:cNvSpPr>
          <p:nvPr>
            <p:ph type="sldNum" sz="quarter" idx="12"/>
          </p:nvPr>
        </p:nvSpPr>
        <p:spPr bwMode="auto">
          <a:xfrm>
            <a:off x="5604725" y="6401991"/>
            <a:ext cx="3314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001652D6-0C6F-45DD-8D3C-54D855795715}" type="slidenum">
              <a:rPr lang="en-US" altLang="en-US" b="0" smtClean="0">
                <a:solidFill>
                  <a:srgbClr val="000000"/>
                </a:solidFill>
              </a:rPr>
              <a:pPr/>
              <a:t>13</a:t>
            </a:fld>
            <a:endParaRPr lang="en-US" altLang="en-US" b="0">
              <a:solidFill>
                <a:srgbClr val="000000"/>
              </a:solidFill>
            </a:endParaRPr>
          </a:p>
        </p:txBody>
      </p:sp>
    </p:spTree>
    <p:extLst>
      <p:ext uri="{BB962C8B-B14F-4D97-AF65-F5344CB8AC3E}">
        <p14:creationId xmlns:p14="http://schemas.microsoft.com/office/powerpoint/2010/main" val="2346640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Title 1"/>
          <p:cNvSpPr>
            <a:spLocks noGrp="1"/>
          </p:cNvSpPr>
          <p:nvPr>
            <p:ph type="title"/>
          </p:nvPr>
        </p:nvSpPr>
        <p:spPr>
          <a:xfrm>
            <a:off x="1925795" y="836723"/>
            <a:ext cx="5372100" cy="514350"/>
          </a:xfrm>
        </p:spPr>
        <p:txBody>
          <a:bodyPr>
            <a:normAutofit/>
          </a:bodyPr>
          <a:lstStyle/>
          <a:p>
            <a:pPr algn="ctr"/>
            <a:r>
              <a:rPr lang="en-US" altLang="en-US" sz="2400" b="1" dirty="0">
                <a:cs typeface="Arial" panose="020B0604020202020204" pitchFamily="34" charset="0"/>
              </a:rPr>
              <a:t>WAP to find largest of 2 numbers</a:t>
            </a:r>
            <a:endParaRPr lang="en-US" altLang="en-US" sz="2400" b="1" dirty="0"/>
          </a:p>
        </p:txBody>
      </p:sp>
      <p:sp>
        <p:nvSpPr>
          <p:cNvPr id="57350"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52E1047B-99ED-42DC-80D1-FE8308558CA7}" type="datetime1">
              <a:rPr lang="en-US" altLang="en-US" smtClean="0"/>
              <a:pPr/>
              <a:t>2/12/2024</a:t>
            </a:fld>
            <a:endParaRPr lang="en-US" altLang="en-US"/>
          </a:p>
        </p:txBody>
      </p:sp>
      <p:sp>
        <p:nvSpPr>
          <p:cNvPr id="5735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57349" name="Slide Number Placeholder 11"/>
          <p:cNvSpPr>
            <a:spLocks noGrp="1"/>
          </p:cNvSpPr>
          <p:nvPr>
            <p:ph type="sldNum" sz="quarter" idx="12"/>
          </p:nvPr>
        </p:nvSpPr>
        <p:spPr bwMode="auto">
          <a:xfrm>
            <a:off x="5552549" y="6447632"/>
            <a:ext cx="3314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dirty="0">
                <a:solidFill>
                  <a:srgbClr val="000000"/>
                </a:solidFill>
              </a:rPr>
              <a:t>                  </a:t>
            </a:r>
            <a:fld id="{69811BF7-329C-4A38-B8FC-297E56AE5C1B}" type="slidenum">
              <a:rPr lang="en-US" altLang="en-US" b="0" smtClean="0">
                <a:solidFill>
                  <a:srgbClr val="000000"/>
                </a:solidFill>
              </a:rPr>
              <a:pPr/>
              <a:t>14</a:t>
            </a:fld>
            <a:endParaRPr lang="en-US" altLang="en-US" b="0" dirty="0">
              <a:solidFill>
                <a:srgbClr val="000000"/>
              </a:solidFill>
            </a:endParaRPr>
          </a:p>
        </p:txBody>
      </p:sp>
      <p:sp>
        <p:nvSpPr>
          <p:cNvPr id="17412" name="Text Box 2"/>
          <p:cNvSpPr txBox="1">
            <a:spLocks noChangeArrowheads="1"/>
          </p:cNvSpPr>
          <p:nvPr/>
        </p:nvSpPr>
        <p:spPr bwMode="auto">
          <a:xfrm>
            <a:off x="942975" y="1904755"/>
            <a:ext cx="5657850" cy="4401205"/>
          </a:xfrm>
          <a:prstGeom prst="rect">
            <a:avLst/>
          </a:prstGeom>
          <a:noFill/>
          <a:ln w="9525">
            <a:noFill/>
            <a:miter lim="800000"/>
            <a:headEnd/>
            <a:tailEnd/>
          </a:ln>
        </p:spPr>
        <p:txBody>
          <a:bodyPr>
            <a:spAutoFit/>
          </a:bodyPr>
          <a:lstStyle/>
          <a:p>
            <a:pPr lvl="1">
              <a:spcBef>
                <a:spcPct val="50000"/>
              </a:spcBef>
              <a:defRPr/>
            </a:pPr>
            <a:r>
              <a:rPr lang="en-US" sz="2000" b="1" dirty="0">
                <a:cs typeface="Arial" charset="0"/>
              </a:rPr>
              <a:t>#include&lt;</a:t>
            </a:r>
            <a:r>
              <a:rPr lang="en-US" sz="2000" b="1" dirty="0" err="1">
                <a:cs typeface="Arial" charset="0"/>
              </a:rPr>
              <a:t>stdio.h</a:t>
            </a:r>
            <a:r>
              <a:rPr lang="en-US" sz="2000" b="1" dirty="0">
                <a:cs typeface="Arial" charset="0"/>
              </a:rPr>
              <a:t>&gt;</a:t>
            </a:r>
          </a:p>
          <a:p>
            <a:pPr lvl="1">
              <a:defRPr/>
            </a:pPr>
            <a:r>
              <a:rPr lang="en-US" sz="2000" b="1" dirty="0" err="1">
                <a:cs typeface="Arial" charset="0"/>
              </a:rPr>
              <a:t>int</a:t>
            </a:r>
            <a:r>
              <a:rPr lang="en-US" sz="2000" b="1" dirty="0">
                <a:cs typeface="Arial" charset="0"/>
              </a:rPr>
              <a:t> main()</a:t>
            </a:r>
          </a:p>
          <a:p>
            <a:pPr lvl="1">
              <a:defRPr/>
            </a:pPr>
            <a:r>
              <a:rPr lang="en-US" sz="2000" b="1" dirty="0">
                <a:cs typeface="Arial" charset="0"/>
              </a:rPr>
              <a:t>{</a:t>
            </a:r>
          </a:p>
          <a:p>
            <a:pPr lvl="1">
              <a:defRPr/>
            </a:pPr>
            <a:r>
              <a:rPr lang="en-US" sz="2000" b="1" dirty="0">
                <a:cs typeface="Arial" charset="0"/>
              </a:rPr>
              <a:t>	</a:t>
            </a:r>
            <a:r>
              <a:rPr lang="en-US" sz="2000" b="1" dirty="0" err="1">
                <a:cs typeface="Arial" charset="0"/>
              </a:rPr>
              <a:t>int</a:t>
            </a:r>
            <a:r>
              <a:rPr lang="en-US" sz="2000" b="1" dirty="0">
                <a:cs typeface="Arial" charset="0"/>
              </a:rPr>
              <a:t> a, b;</a:t>
            </a:r>
          </a:p>
          <a:p>
            <a:pPr lvl="1">
              <a:defRPr/>
            </a:pPr>
            <a:r>
              <a:rPr lang="en-US" sz="2000" b="1" dirty="0">
                <a:cs typeface="Arial" charset="0"/>
              </a:rPr>
              <a:t>	</a:t>
            </a:r>
            <a:r>
              <a:rPr lang="en-US" sz="2000" b="1" dirty="0" err="1">
                <a:cs typeface="Arial" charset="0"/>
              </a:rPr>
              <a:t>printf</a:t>
            </a:r>
            <a:r>
              <a:rPr lang="en-US" sz="2000" b="1" dirty="0">
                <a:cs typeface="Arial" charset="0"/>
              </a:rPr>
              <a:t>(“Enter 2 numbers\n”);</a:t>
            </a:r>
          </a:p>
          <a:p>
            <a:pPr lvl="1">
              <a:defRPr/>
            </a:pPr>
            <a:r>
              <a:rPr lang="en-US" sz="2000" b="1" dirty="0">
                <a:cs typeface="Arial" charset="0"/>
              </a:rPr>
              <a:t>	scanf(“%d %</a:t>
            </a:r>
            <a:r>
              <a:rPr lang="en-US" sz="2000" b="1" dirty="0" err="1">
                <a:cs typeface="Arial" charset="0"/>
              </a:rPr>
              <a:t>d”,&amp;a,&amp;b</a:t>
            </a:r>
            <a:r>
              <a:rPr lang="en-US" sz="2000" b="1" dirty="0">
                <a:cs typeface="Arial" charset="0"/>
              </a:rPr>
              <a:t>);</a:t>
            </a:r>
          </a:p>
          <a:p>
            <a:pPr lvl="1">
              <a:defRPr/>
            </a:pPr>
            <a:r>
              <a:rPr lang="en-US" sz="2000" b="1" dirty="0">
                <a:cs typeface="Arial" charset="0"/>
              </a:rPr>
              <a:t> </a:t>
            </a:r>
          </a:p>
          <a:p>
            <a:pPr>
              <a:defRPr/>
            </a:pPr>
            <a:r>
              <a:rPr lang="en-US" sz="2000" b="1" dirty="0">
                <a:cs typeface="Arial" charset="0"/>
              </a:rPr>
              <a:t>	</a:t>
            </a:r>
            <a:r>
              <a:rPr lang="en-US" sz="2000" b="1" dirty="0">
                <a:solidFill>
                  <a:schemeClr val="bg1"/>
                </a:solidFill>
                <a:cs typeface="Arial" charset="0"/>
              </a:rPr>
              <a:t>a;</a:t>
            </a:r>
          </a:p>
          <a:p>
            <a:pPr>
              <a:defRPr/>
            </a:pPr>
            <a:r>
              <a:rPr lang="en-US" sz="2000" b="1" dirty="0">
                <a:solidFill>
                  <a:schemeClr val="bg1"/>
                </a:solidFill>
                <a:cs typeface="Arial" charset="0"/>
              </a:rPr>
              <a:t>		else</a:t>
            </a:r>
          </a:p>
          <a:p>
            <a:pPr>
              <a:defRPr/>
            </a:pPr>
            <a:r>
              <a:rPr lang="en-US" sz="2000" b="1" dirty="0">
                <a:solidFill>
                  <a:schemeClr val="bg1"/>
                </a:solidFill>
                <a:cs typeface="Arial" charset="0"/>
              </a:rPr>
              <a:t>	 		</a:t>
            </a:r>
            <a:r>
              <a:rPr lang="en-US" sz="2000" b="1" dirty="0" err="1">
                <a:solidFill>
                  <a:schemeClr val="bg1"/>
                </a:solidFill>
                <a:cs typeface="Arial" charset="0"/>
              </a:rPr>
              <a:t>cout</a:t>
            </a:r>
            <a:r>
              <a:rPr lang="en-US" sz="2000" b="1" dirty="0">
                <a:solidFill>
                  <a:schemeClr val="bg1"/>
                </a:solidFill>
                <a:cs typeface="Arial" charset="0"/>
              </a:rPr>
              <a:t>&lt;&lt;"large is "&lt;&lt;fb;</a:t>
            </a:r>
          </a:p>
          <a:p>
            <a:pPr>
              <a:defRPr/>
            </a:pPr>
            <a:r>
              <a:rPr lang="en-US" sz="2000" b="1" dirty="0">
                <a:solidFill>
                  <a:schemeClr val="bg1"/>
                </a:solidFill>
                <a:cs typeface="Arial" charset="0"/>
              </a:rPr>
              <a:t>	</a:t>
            </a:r>
          </a:p>
          <a:p>
            <a:pPr>
              <a:defRPr/>
            </a:pPr>
            <a:r>
              <a:rPr lang="en-US" sz="2000" b="1" dirty="0">
                <a:solidFill>
                  <a:schemeClr val="bg1"/>
                </a:solidFill>
                <a:cs typeface="Arial" charset="0"/>
              </a:rPr>
              <a:t>	</a:t>
            </a:r>
            <a:r>
              <a:rPr lang="en-US" sz="2000" b="1" dirty="0">
                <a:solidFill>
                  <a:schemeClr val="tx2"/>
                </a:solidFill>
                <a:cs typeface="Arial" charset="0"/>
              </a:rPr>
              <a:t>return 0;</a:t>
            </a:r>
            <a:endParaRPr lang="en-US" sz="2000" b="1" dirty="0">
              <a:solidFill>
                <a:schemeClr val="bg1"/>
              </a:solidFill>
              <a:cs typeface="Arial" charset="0"/>
            </a:endParaRPr>
          </a:p>
          <a:p>
            <a:pPr>
              <a:defRPr/>
            </a:pPr>
            <a:r>
              <a:rPr lang="en-US" sz="2000" b="1" dirty="0">
                <a:solidFill>
                  <a:schemeClr val="bg1"/>
                </a:solidFill>
                <a:cs typeface="Arial" charset="0"/>
              </a:rPr>
              <a:t>        </a:t>
            </a:r>
            <a:r>
              <a:rPr lang="en-US" sz="2000" b="1" dirty="0">
                <a:cs typeface="Arial" charset="0"/>
              </a:rPr>
              <a:t>}</a:t>
            </a:r>
          </a:p>
          <a:p>
            <a:pPr>
              <a:defRPr/>
            </a:pPr>
            <a:r>
              <a:rPr lang="en-US" sz="2000" b="1" dirty="0">
                <a:cs typeface="Arial" charset="0"/>
              </a:rPr>
              <a:t>  </a:t>
            </a:r>
          </a:p>
        </p:txBody>
      </p:sp>
      <p:sp>
        <p:nvSpPr>
          <p:cNvPr id="7" name="Rectangle 6"/>
          <p:cNvSpPr>
            <a:spLocks noChangeArrowheads="1"/>
          </p:cNvSpPr>
          <p:nvPr/>
        </p:nvSpPr>
        <p:spPr bwMode="auto">
          <a:xfrm>
            <a:off x="1925795" y="3863887"/>
            <a:ext cx="4675030" cy="1631216"/>
          </a:xfrm>
          <a:prstGeom prst="rect">
            <a:avLst/>
          </a:prstGeom>
          <a:noFill/>
          <a:ln w="9525">
            <a:noFill/>
            <a:miter lim="800000"/>
            <a:headEnd/>
            <a:tailEnd/>
          </a:ln>
        </p:spPr>
        <p:txBody>
          <a:bodyPr wrap="square">
            <a:spAutoFit/>
          </a:bodyPr>
          <a:lstStyle/>
          <a:p>
            <a:pPr>
              <a:defRPr/>
            </a:pPr>
            <a:r>
              <a:rPr lang="en-US" sz="2000" b="1" dirty="0">
                <a:solidFill>
                  <a:srgbClr val="C00000"/>
                </a:solidFill>
                <a:cs typeface="Arial" charset="0"/>
              </a:rPr>
              <a:t>if(a &gt; b)</a:t>
            </a:r>
          </a:p>
          <a:p>
            <a:pPr>
              <a:defRPr/>
            </a:pPr>
            <a:r>
              <a:rPr lang="en-US" sz="2000" b="1" dirty="0">
                <a:solidFill>
                  <a:srgbClr val="C00000"/>
                </a:solidFill>
                <a:cs typeface="Arial" charset="0"/>
              </a:rPr>
              <a:t>  	</a:t>
            </a:r>
            <a:r>
              <a:rPr lang="en-US" sz="2000" b="1" dirty="0" err="1">
                <a:solidFill>
                  <a:srgbClr val="C00000"/>
                </a:solidFill>
                <a:cs typeface="Arial" charset="0"/>
              </a:rPr>
              <a:t>printf</a:t>
            </a:r>
            <a:r>
              <a:rPr lang="en-US" sz="2000" b="1" dirty="0">
                <a:solidFill>
                  <a:srgbClr val="C00000"/>
                </a:solidFill>
                <a:cs typeface="Arial" charset="0"/>
              </a:rPr>
              <a:t>(“Large is %</a:t>
            </a:r>
            <a:r>
              <a:rPr lang="en-US" sz="2000" b="1" dirty="0" err="1">
                <a:solidFill>
                  <a:srgbClr val="C00000"/>
                </a:solidFill>
                <a:cs typeface="Arial" charset="0"/>
              </a:rPr>
              <a:t>d“,a</a:t>
            </a:r>
            <a:r>
              <a:rPr lang="en-US" sz="2000" b="1" dirty="0">
                <a:solidFill>
                  <a:srgbClr val="C00000"/>
                </a:solidFill>
                <a:cs typeface="Arial" charset="0"/>
              </a:rPr>
              <a:t>);</a:t>
            </a:r>
          </a:p>
          <a:p>
            <a:pPr>
              <a:defRPr/>
            </a:pPr>
            <a:r>
              <a:rPr lang="en-US" sz="2000" b="1" dirty="0">
                <a:solidFill>
                  <a:srgbClr val="C00000"/>
                </a:solidFill>
                <a:cs typeface="Arial" charset="0"/>
              </a:rPr>
              <a:t>else	</a:t>
            </a:r>
          </a:p>
          <a:p>
            <a:pPr>
              <a:defRPr/>
            </a:pPr>
            <a:r>
              <a:rPr lang="en-US" sz="2000" b="1" dirty="0">
                <a:solidFill>
                  <a:srgbClr val="C00000"/>
                </a:solidFill>
                <a:cs typeface="Arial" charset="0"/>
              </a:rPr>
              <a:t>	</a:t>
            </a:r>
            <a:r>
              <a:rPr lang="en-US" sz="2000" b="1" dirty="0" err="1">
                <a:solidFill>
                  <a:srgbClr val="C00000"/>
                </a:solidFill>
                <a:cs typeface="Arial" charset="0"/>
              </a:rPr>
              <a:t>printf</a:t>
            </a:r>
            <a:r>
              <a:rPr lang="en-US" sz="2000" b="1" dirty="0">
                <a:solidFill>
                  <a:srgbClr val="C00000"/>
                </a:solidFill>
                <a:cs typeface="Arial" charset="0"/>
              </a:rPr>
              <a:t>(“Large is %</a:t>
            </a:r>
            <a:r>
              <a:rPr lang="en-US" sz="2000" b="1" dirty="0" err="1">
                <a:solidFill>
                  <a:srgbClr val="C00000"/>
                </a:solidFill>
                <a:cs typeface="Arial" charset="0"/>
              </a:rPr>
              <a:t>d“,b</a:t>
            </a:r>
            <a:r>
              <a:rPr lang="en-US" sz="2000" b="1" dirty="0">
                <a:solidFill>
                  <a:srgbClr val="C00000"/>
                </a:solidFill>
                <a:cs typeface="Arial" charset="0"/>
              </a:rPr>
              <a:t>);</a:t>
            </a:r>
          </a:p>
          <a:p>
            <a:pPr>
              <a:defRPr/>
            </a:pPr>
            <a:endParaRPr lang="en-US" sz="2000" b="1" dirty="0">
              <a:solidFill>
                <a:srgbClr val="C00000"/>
              </a:solidFill>
              <a:cs typeface="Arial" charset="0"/>
            </a:endParaRPr>
          </a:p>
        </p:txBody>
      </p:sp>
    </p:spTree>
    <p:extLst>
      <p:ext uri="{BB962C8B-B14F-4D97-AF65-F5344CB8AC3E}">
        <p14:creationId xmlns:p14="http://schemas.microsoft.com/office/powerpoint/2010/main" val="133654549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2153860" y="615371"/>
            <a:ext cx="5372100" cy="514350"/>
          </a:xfrm>
        </p:spPr>
        <p:txBody>
          <a:bodyPr>
            <a:normAutofit/>
          </a:bodyPr>
          <a:lstStyle/>
          <a:p>
            <a:pPr eaLnBrk="1" hangingPunct="1"/>
            <a:r>
              <a:rPr lang="en-US" altLang="en-US" dirty="0"/>
              <a:t>Attention on</a:t>
            </a:r>
            <a:r>
              <a:rPr lang="en-US" altLang="en-US" dirty="0">
                <a:latin typeface="Courier New" panose="02070309020205020404" pitchFamily="49" charset="0"/>
              </a:rPr>
              <a:t> if-else</a:t>
            </a:r>
            <a:r>
              <a:rPr lang="en-US" altLang="en-US" dirty="0"/>
              <a:t> syntax !</a:t>
            </a:r>
          </a:p>
        </p:txBody>
      </p:sp>
      <p:sp>
        <p:nvSpPr>
          <p:cNvPr id="59401"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7A756CAB-C7F1-4E38-8087-C4869E007519}" type="datetime1">
              <a:rPr lang="en-US" altLang="en-US" smtClean="0"/>
              <a:pPr/>
              <a:t>2/12/2024</a:t>
            </a:fld>
            <a:endParaRPr lang="en-US" altLang="en-US"/>
          </a:p>
        </p:txBody>
      </p:sp>
      <p:sp>
        <p:nvSpPr>
          <p:cNvPr id="59402"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594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2A93E80D-95C1-478A-AEB1-66225701AF20}" type="slidenum">
              <a:rPr lang="en-US" altLang="en-US" b="0" smtClean="0"/>
              <a:pPr/>
              <a:t>15</a:t>
            </a:fld>
            <a:endParaRPr lang="en-US" altLang="en-US" b="0"/>
          </a:p>
        </p:txBody>
      </p:sp>
      <p:sp>
        <p:nvSpPr>
          <p:cNvPr id="59395" name="Text Box 5"/>
          <p:cNvSpPr txBox="1">
            <a:spLocks noChangeArrowheads="1"/>
          </p:cNvSpPr>
          <p:nvPr/>
        </p:nvSpPr>
        <p:spPr bwMode="auto">
          <a:xfrm>
            <a:off x="2153860" y="1056787"/>
            <a:ext cx="3098006" cy="1938992"/>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2000" dirty="0">
                <a:latin typeface="+mn-lt"/>
              </a:rPr>
              <a:t>           if ( </a:t>
            </a:r>
            <a:r>
              <a:rPr lang="en-US" altLang="en-US" sz="2000" i="1" dirty="0">
                <a:latin typeface="+mn-lt"/>
              </a:rPr>
              <a:t>expression </a:t>
            </a:r>
            <a:r>
              <a:rPr lang="en-US" altLang="en-US" sz="2000" dirty="0">
                <a:latin typeface="+mn-lt"/>
              </a:rPr>
              <a:t>)</a:t>
            </a:r>
          </a:p>
          <a:p>
            <a:pPr eaLnBrk="1" hangingPunct="1"/>
            <a:r>
              <a:rPr lang="en-US" altLang="en-US" sz="2000" i="1" dirty="0">
                <a:latin typeface="+mn-lt"/>
              </a:rPr>
              <a:t>	     </a:t>
            </a:r>
            <a:r>
              <a:rPr lang="en-US" altLang="en-US" sz="2000" b="0" i="1" dirty="0">
                <a:latin typeface="+mn-lt"/>
              </a:rPr>
              <a:t>program statement 1</a:t>
            </a:r>
          </a:p>
          <a:p>
            <a:pPr eaLnBrk="1" hangingPunct="1"/>
            <a:r>
              <a:rPr lang="en-US" altLang="en-US" sz="2000" i="1" dirty="0">
                <a:latin typeface="+mn-lt"/>
              </a:rPr>
              <a:t>           else</a:t>
            </a:r>
          </a:p>
          <a:p>
            <a:pPr eaLnBrk="1" hangingPunct="1"/>
            <a:r>
              <a:rPr lang="en-US" altLang="en-US" sz="2000" i="1" dirty="0">
                <a:latin typeface="+mn-lt"/>
              </a:rPr>
              <a:t>	</a:t>
            </a:r>
            <a:r>
              <a:rPr lang="en-US" altLang="en-US" sz="2000" b="0" i="1" dirty="0">
                <a:latin typeface="+mn-lt"/>
              </a:rPr>
              <a:t>     program statement 2</a:t>
            </a:r>
          </a:p>
        </p:txBody>
      </p:sp>
      <p:grpSp>
        <p:nvGrpSpPr>
          <p:cNvPr id="59396" name="Group 2"/>
          <p:cNvGrpSpPr>
            <a:grpSpLocks/>
          </p:cNvGrpSpPr>
          <p:nvPr/>
        </p:nvGrpSpPr>
        <p:grpSpPr bwMode="auto">
          <a:xfrm>
            <a:off x="2191942" y="2971802"/>
            <a:ext cx="4478342" cy="1323439"/>
            <a:chOff x="1398587" y="3124200"/>
            <a:chExt cx="5971359" cy="1765109"/>
          </a:xfrm>
        </p:grpSpPr>
        <p:sp>
          <p:nvSpPr>
            <p:cNvPr id="59405" name="Text Box 4"/>
            <p:cNvSpPr txBox="1">
              <a:spLocks noChangeArrowheads="1"/>
            </p:cNvSpPr>
            <p:nvPr/>
          </p:nvSpPr>
          <p:spPr bwMode="auto">
            <a:xfrm>
              <a:off x="1398587" y="3124200"/>
              <a:ext cx="5971359" cy="176510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342900" indent="-342900">
                <a:defRPr b="1">
                  <a:solidFill>
                    <a:schemeClr val="tx1"/>
                  </a:solidFill>
                  <a:latin typeface="Arial" panose="020B0604020202020204" pitchFamily="34" charset="0"/>
                </a:defRPr>
              </a:lvl1pPr>
              <a:lvl2pPr>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lvl="1" eaLnBrk="1" hangingPunct="1"/>
              <a:r>
                <a:rPr lang="en-US" altLang="en-US" sz="2000" dirty="0">
                  <a:latin typeface="Calibri" panose="020F0502020204030204" pitchFamily="34" charset="0"/>
                </a:rPr>
                <a:t>if ( remainder == 0 )</a:t>
              </a:r>
            </a:p>
            <a:p>
              <a:pPr lvl="1" eaLnBrk="1" hangingPunct="1"/>
              <a:r>
                <a:rPr lang="en-US" altLang="en-US" sz="2000" dirty="0">
                  <a:latin typeface="Calibri" panose="020F0502020204030204" pitchFamily="34" charset="0"/>
                </a:rPr>
                <a:t>	</a:t>
              </a:r>
              <a:r>
                <a:rPr lang="en-US" altLang="en-US" sz="2000" dirty="0" err="1">
                  <a:latin typeface="Calibri" panose="020F0502020204030204" pitchFamily="34" charset="0"/>
                </a:rPr>
                <a:t>prinf</a:t>
              </a:r>
              <a:r>
                <a:rPr lang="en-US" altLang="en-US" sz="2000" dirty="0">
                  <a:latin typeface="Calibri" panose="020F0502020204030204" pitchFamily="34" charset="0"/>
                </a:rPr>
                <a:t>("The number is even.\n“);</a:t>
              </a:r>
            </a:p>
            <a:p>
              <a:pPr lvl="1" eaLnBrk="1" hangingPunct="1"/>
              <a:r>
                <a:rPr lang="en-US" altLang="en-US" sz="2000" dirty="0">
                  <a:latin typeface="Calibri" panose="020F0502020204030204" pitchFamily="34" charset="0"/>
                </a:rPr>
                <a:t>else</a:t>
              </a:r>
            </a:p>
            <a:p>
              <a:pPr lvl="1" eaLnBrk="1" hangingPunct="1"/>
              <a:r>
                <a:rPr lang="en-US" altLang="en-US" sz="2000" dirty="0">
                  <a:latin typeface="Calibri" panose="020F0502020204030204" pitchFamily="34" charset="0"/>
                </a:rPr>
                <a:t>	</a:t>
              </a:r>
              <a:r>
                <a:rPr lang="en-US" altLang="en-US" sz="2000" dirty="0" err="1">
                  <a:latin typeface="Calibri" panose="020F0502020204030204" pitchFamily="34" charset="0"/>
                </a:rPr>
                <a:t>printf</a:t>
              </a:r>
              <a:r>
                <a:rPr lang="en-US" altLang="en-US" sz="2000" dirty="0">
                  <a:latin typeface="Calibri" panose="020F0502020204030204" pitchFamily="34" charset="0"/>
                </a:rPr>
                <a:t>(“The number is odd.\n“);</a:t>
              </a:r>
            </a:p>
          </p:txBody>
        </p:sp>
        <p:sp>
          <p:nvSpPr>
            <p:cNvPr id="59406" name="Freeform 6"/>
            <p:cNvSpPr>
              <a:spLocks/>
            </p:cNvSpPr>
            <p:nvPr/>
          </p:nvSpPr>
          <p:spPr bwMode="auto">
            <a:xfrm>
              <a:off x="6515338" y="3621564"/>
              <a:ext cx="304813" cy="414338"/>
            </a:xfrm>
            <a:custGeom>
              <a:avLst/>
              <a:gdLst>
                <a:gd name="T0" fmla="*/ 2147483646 w 197"/>
                <a:gd name="T1" fmla="*/ 2147483646 h 261"/>
                <a:gd name="T2" fmla="*/ 2147483646 w 197"/>
                <a:gd name="T3" fmla="*/ 2147483646 h 261"/>
                <a:gd name="T4" fmla="*/ 2147483646 w 197"/>
                <a:gd name="T5" fmla="*/ 2147483646 h 261"/>
                <a:gd name="T6" fmla="*/ 2147483646 w 197"/>
                <a:gd name="T7" fmla="*/ 2147483646 h 261"/>
                <a:gd name="T8" fmla="*/ 2147483646 w 197"/>
                <a:gd name="T9" fmla="*/ 2147483646 h 261"/>
                <a:gd name="T10" fmla="*/ 2147483646 w 197"/>
                <a:gd name="T11" fmla="*/ 2147483646 h 261"/>
                <a:gd name="T12" fmla="*/ 2147483646 w 197"/>
                <a:gd name="T13" fmla="*/ 0 h 261"/>
                <a:gd name="T14" fmla="*/ 2147483646 w 197"/>
                <a:gd name="T15" fmla="*/ 2147483646 h 261"/>
                <a:gd name="T16" fmla="*/ 0 60000 65536"/>
                <a:gd name="T17" fmla="*/ 0 60000 65536"/>
                <a:gd name="T18" fmla="*/ 0 60000 65536"/>
                <a:gd name="T19" fmla="*/ 0 60000 65536"/>
                <a:gd name="T20" fmla="*/ 0 60000 65536"/>
                <a:gd name="T21" fmla="*/ 0 60000 65536"/>
                <a:gd name="T22" fmla="*/ 0 60000 65536"/>
                <a:gd name="T23" fmla="*/ 0 60000 65536"/>
                <a:gd name="T24" fmla="*/ 0 w 197"/>
                <a:gd name="T25" fmla="*/ 0 h 261"/>
                <a:gd name="T26" fmla="*/ 197 w 197"/>
                <a:gd name="T27" fmla="*/ 261 h 26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7" h="261">
                  <a:moveTo>
                    <a:pt x="127" y="8"/>
                  </a:moveTo>
                  <a:cubicBezTo>
                    <a:pt x="159" y="19"/>
                    <a:pt x="164" y="32"/>
                    <a:pt x="174" y="63"/>
                  </a:cubicBezTo>
                  <a:cubicBezTo>
                    <a:pt x="168" y="178"/>
                    <a:pt x="197" y="226"/>
                    <a:pt x="96" y="261"/>
                  </a:cubicBezTo>
                  <a:cubicBezTo>
                    <a:pt x="85" y="258"/>
                    <a:pt x="73" y="259"/>
                    <a:pt x="64" y="253"/>
                  </a:cubicBezTo>
                  <a:cubicBezTo>
                    <a:pt x="47" y="241"/>
                    <a:pt x="48" y="221"/>
                    <a:pt x="40" y="205"/>
                  </a:cubicBezTo>
                  <a:cubicBezTo>
                    <a:pt x="27" y="179"/>
                    <a:pt x="10" y="162"/>
                    <a:pt x="1" y="134"/>
                  </a:cubicBezTo>
                  <a:cubicBezTo>
                    <a:pt x="7" y="83"/>
                    <a:pt x="0" y="19"/>
                    <a:pt x="56" y="0"/>
                  </a:cubicBezTo>
                  <a:cubicBezTo>
                    <a:pt x="122" y="8"/>
                    <a:pt x="98" y="8"/>
                    <a:pt x="127" y="8"/>
                  </a:cubicBez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p>
          </p:txBody>
        </p:sp>
      </p:grpSp>
      <p:sp>
        <p:nvSpPr>
          <p:cNvPr id="59397" name="AutoShape 7"/>
          <p:cNvSpPr>
            <a:spLocks noChangeArrowheads="1"/>
          </p:cNvSpPr>
          <p:nvPr/>
        </p:nvSpPr>
        <p:spPr bwMode="auto">
          <a:xfrm>
            <a:off x="5587821" y="1767303"/>
            <a:ext cx="2400300" cy="914400"/>
          </a:xfrm>
          <a:prstGeom prst="cloudCallout">
            <a:avLst>
              <a:gd name="adj1" fmla="val -25796"/>
              <a:gd name="adj2" fmla="val 113847"/>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sz="1600" dirty="0">
                <a:latin typeface="+mn-lt"/>
              </a:rPr>
              <a:t>In C++, the ; is part (end) of a statement !</a:t>
            </a:r>
          </a:p>
        </p:txBody>
      </p:sp>
      <p:grpSp>
        <p:nvGrpSpPr>
          <p:cNvPr id="59398" name="Group 1"/>
          <p:cNvGrpSpPr>
            <a:grpSpLocks/>
          </p:cNvGrpSpPr>
          <p:nvPr/>
        </p:nvGrpSpPr>
        <p:grpSpPr bwMode="auto">
          <a:xfrm>
            <a:off x="2160486" y="5480853"/>
            <a:ext cx="4097468" cy="656469"/>
            <a:chOff x="1398587" y="5584031"/>
            <a:chExt cx="5462988" cy="873785"/>
          </a:xfrm>
        </p:grpSpPr>
        <p:sp>
          <p:nvSpPr>
            <p:cNvPr id="59403" name="Text Box 8"/>
            <p:cNvSpPr txBox="1">
              <a:spLocks noChangeArrowheads="1"/>
            </p:cNvSpPr>
            <p:nvPr/>
          </p:nvSpPr>
          <p:spPr bwMode="auto">
            <a:xfrm>
              <a:off x="1398587" y="5597525"/>
              <a:ext cx="5462988" cy="86029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marL="342900" indent="-342900">
                <a:defRPr b="1">
                  <a:solidFill>
                    <a:schemeClr val="tx1"/>
                  </a:solidFill>
                  <a:latin typeface="Arial" panose="020B0604020202020204" pitchFamily="34" charset="0"/>
                </a:defRPr>
              </a:lvl1pPr>
              <a:lvl2pPr>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lvl="1" eaLnBrk="1" hangingPunct="1"/>
              <a:r>
                <a:rPr lang="en-US" altLang="en-US" b="0" dirty="0">
                  <a:latin typeface="+mn-lt"/>
                </a:rPr>
                <a:t>if ( x == 0 );</a:t>
              </a:r>
            </a:p>
            <a:p>
              <a:pPr lvl="1" eaLnBrk="1" hangingPunct="1"/>
              <a:r>
                <a:rPr lang="en-US" altLang="en-US" b="0" dirty="0">
                  <a:latin typeface="+mn-lt"/>
                </a:rPr>
                <a:t>	</a:t>
              </a:r>
              <a:r>
                <a:rPr lang="en-US" altLang="en-US" b="0" dirty="0" err="1">
                  <a:latin typeface="+mn-lt"/>
                </a:rPr>
                <a:t>printf</a:t>
              </a:r>
              <a:r>
                <a:rPr lang="en-US" altLang="en-US" b="0" dirty="0">
                  <a:latin typeface="+mn-lt"/>
                </a:rPr>
                <a:t>(“The number is zero.\n“);</a:t>
              </a:r>
            </a:p>
          </p:txBody>
        </p:sp>
        <p:sp>
          <p:nvSpPr>
            <p:cNvPr id="59404" name="Freeform 9"/>
            <p:cNvSpPr>
              <a:spLocks/>
            </p:cNvSpPr>
            <p:nvPr/>
          </p:nvSpPr>
          <p:spPr bwMode="auto">
            <a:xfrm>
              <a:off x="3658843" y="5584031"/>
              <a:ext cx="312737" cy="414337"/>
            </a:xfrm>
            <a:custGeom>
              <a:avLst/>
              <a:gdLst>
                <a:gd name="T0" fmla="*/ 2147483646 w 197"/>
                <a:gd name="T1" fmla="*/ 2147483646 h 261"/>
                <a:gd name="T2" fmla="*/ 2147483646 w 197"/>
                <a:gd name="T3" fmla="*/ 2147483646 h 261"/>
                <a:gd name="T4" fmla="*/ 2147483646 w 197"/>
                <a:gd name="T5" fmla="*/ 2147483646 h 261"/>
                <a:gd name="T6" fmla="*/ 2147483646 w 197"/>
                <a:gd name="T7" fmla="*/ 2147483646 h 261"/>
                <a:gd name="T8" fmla="*/ 2147483646 w 197"/>
                <a:gd name="T9" fmla="*/ 2147483646 h 261"/>
                <a:gd name="T10" fmla="*/ 2147483646 w 197"/>
                <a:gd name="T11" fmla="*/ 2147483646 h 261"/>
                <a:gd name="T12" fmla="*/ 2147483646 w 197"/>
                <a:gd name="T13" fmla="*/ 0 h 261"/>
                <a:gd name="T14" fmla="*/ 2147483646 w 197"/>
                <a:gd name="T15" fmla="*/ 2147483646 h 261"/>
                <a:gd name="T16" fmla="*/ 0 60000 65536"/>
                <a:gd name="T17" fmla="*/ 0 60000 65536"/>
                <a:gd name="T18" fmla="*/ 0 60000 65536"/>
                <a:gd name="T19" fmla="*/ 0 60000 65536"/>
                <a:gd name="T20" fmla="*/ 0 60000 65536"/>
                <a:gd name="T21" fmla="*/ 0 60000 65536"/>
                <a:gd name="T22" fmla="*/ 0 60000 65536"/>
                <a:gd name="T23" fmla="*/ 0 60000 65536"/>
                <a:gd name="T24" fmla="*/ 0 w 197"/>
                <a:gd name="T25" fmla="*/ 0 h 261"/>
                <a:gd name="T26" fmla="*/ 197 w 197"/>
                <a:gd name="T27" fmla="*/ 261 h 26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7" h="261">
                  <a:moveTo>
                    <a:pt x="127" y="8"/>
                  </a:moveTo>
                  <a:cubicBezTo>
                    <a:pt x="159" y="19"/>
                    <a:pt x="164" y="32"/>
                    <a:pt x="174" y="63"/>
                  </a:cubicBezTo>
                  <a:cubicBezTo>
                    <a:pt x="168" y="178"/>
                    <a:pt x="197" y="226"/>
                    <a:pt x="96" y="261"/>
                  </a:cubicBezTo>
                  <a:cubicBezTo>
                    <a:pt x="85" y="258"/>
                    <a:pt x="73" y="259"/>
                    <a:pt x="64" y="253"/>
                  </a:cubicBezTo>
                  <a:cubicBezTo>
                    <a:pt x="47" y="241"/>
                    <a:pt x="48" y="221"/>
                    <a:pt x="40" y="205"/>
                  </a:cubicBezTo>
                  <a:cubicBezTo>
                    <a:pt x="27" y="179"/>
                    <a:pt x="10" y="162"/>
                    <a:pt x="1" y="134"/>
                  </a:cubicBezTo>
                  <a:cubicBezTo>
                    <a:pt x="7" y="83"/>
                    <a:pt x="0" y="19"/>
                    <a:pt x="56" y="0"/>
                  </a:cubicBezTo>
                  <a:cubicBezTo>
                    <a:pt x="122" y="8"/>
                    <a:pt x="98" y="8"/>
                    <a:pt x="127" y="8"/>
                  </a:cubicBez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p>
          </p:txBody>
        </p:sp>
      </p:grpSp>
      <p:sp>
        <p:nvSpPr>
          <p:cNvPr id="59399" name="AutoShape 10"/>
          <p:cNvSpPr>
            <a:spLocks noChangeArrowheads="1"/>
          </p:cNvSpPr>
          <p:nvPr/>
        </p:nvSpPr>
        <p:spPr bwMode="auto">
          <a:xfrm>
            <a:off x="4543444" y="4485866"/>
            <a:ext cx="3802066" cy="1306276"/>
          </a:xfrm>
          <a:prstGeom prst="cloudCallout">
            <a:avLst>
              <a:gd name="adj1" fmla="val -65718"/>
              <a:gd name="adj2" fmla="val 71509"/>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US" altLang="en-US" dirty="0">
                <a:latin typeface="+mn-lt"/>
              </a:rPr>
              <a:t>Syntactically OK (void statement on if) but a semantic error !</a:t>
            </a:r>
          </a:p>
        </p:txBody>
      </p:sp>
    </p:spTree>
    <p:extLst>
      <p:ext uri="{BB962C8B-B14F-4D97-AF65-F5344CB8AC3E}">
        <p14:creationId xmlns:p14="http://schemas.microsoft.com/office/powerpoint/2010/main" val="650200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494430" y="136524"/>
            <a:ext cx="6353886" cy="514350"/>
          </a:xfrm>
        </p:spPr>
        <p:txBody>
          <a:bodyPr rtlCol="0">
            <a:noAutofit/>
          </a:bodyPr>
          <a:lstStyle/>
          <a:p>
            <a:pPr algn="ctr">
              <a:defRPr/>
            </a:pPr>
            <a:r>
              <a:rPr lang="en-US" altLang="en-US" sz="2400" dirty="0"/>
              <a:t>Example: determine if a year is a leap year</a:t>
            </a:r>
          </a:p>
        </p:txBody>
      </p:sp>
      <p:sp>
        <p:nvSpPr>
          <p:cNvPr id="60418"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eaLnBrk="1" hangingPunct="1">
              <a:buFontTx/>
              <a:buNone/>
            </a:pPr>
            <a:r>
              <a:rPr lang="en-US" altLang="en-US" dirty="0"/>
              <a:t>   </a:t>
            </a:r>
          </a:p>
        </p:txBody>
      </p:sp>
      <p:sp>
        <p:nvSpPr>
          <p:cNvPr id="60422"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DAA95961-1C17-4197-BE2B-4D95AE3FE5B3}" type="datetime1">
              <a:rPr lang="en-US" altLang="en-US" smtClean="0"/>
              <a:pPr/>
              <a:t>2/12/2024</a:t>
            </a:fld>
            <a:endParaRPr lang="en-US" altLang="en-US"/>
          </a:p>
        </p:txBody>
      </p:sp>
      <p:sp>
        <p:nvSpPr>
          <p:cNvPr id="60423"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6042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EC013950-75C9-494E-A994-4AC6609B5842}" type="slidenum">
              <a:rPr lang="en-US" altLang="en-US" b="0" smtClean="0"/>
              <a:pPr/>
              <a:t>16</a:t>
            </a:fld>
            <a:endParaRPr lang="en-US" altLang="en-US" b="0"/>
          </a:p>
        </p:txBody>
      </p:sp>
      <p:sp>
        <p:nvSpPr>
          <p:cNvPr id="43012" name="Text Box 4"/>
          <p:cNvSpPr txBox="1">
            <a:spLocks noChangeArrowheads="1"/>
          </p:cNvSpPr>
          <p:nvPr/>
        </p:nvSpPr>
        <p:spPr bwMode="auto">
          <a:xfrm>
            <a:off x="376949" y="650874"/>
            <a:ext cx="7357351" cy="6463308"/>
          </a:xfrm>
          <a:prstGeom prst="rect">
            <a:avLst/>
          </a:prstGeom>
          <a:noFill/>
          <a:ln w="9525">
            <a:noFill/>
            <a:miter lim="800000"/>
            <a:headEnd/>
            <a:tailEnd/>
          </a:ln>
        </p:spPr>
        <p:txBody>
          <a:bodyPr wrap="square">
            <a:spAutoFit/>
          </a:bodyPr>
          <a:lstStyle/>
          <a:p>
            <a:pPr eaLnBrk="1" hangingPunct="1">
              <a:defRPr/>
            </a:pPr>
            <a:r>
              <a:rPr lang="en-US" altLang="en-US" sz="2200" b="1" dirty="0"/>
              <a:t>#include&lt;</a:t>
            </a:r>
            <a:r>
              <a:rPr lang="en-US" altLang="en-US" sz="2200" b="1" dirty="0" err="1"/>
              <a:t>stdio.h</a:t>
            </a:r>
            <a:r>
              <a:rPr lang="en-US" altLang="en-US" sz="2200" b="1" dirty="0"/>
              <a:t>&gt;</a:t>
            </a:r>
          </a:p>
          <a:p>
            <a:pPr eaLnBrk="1" hangingPunct="1">
              <a:defRPr/>
            </a:pPr>
            <a:r>
              <a:rPr lang="en-US" altLang="en-US" sz="2200" b="1" dirty="0" err="1"/>
              <a:t>int</a:t>
            </a:r>
            <a:r>
              <a:rPr lang="en-US" altLang="en-US" sz="2200" b="1" dirty="0"/>
              <a:t> main()</a:t>
            </a:r>
          </a:p>
          <a:p>
            <a:pPr eaLnBrk="1" hangingPunct="1">
              <a:defRPr/>
            </a:pPr>
            <a:r>
              <a:rPr lang="en-US" altLang="en-US" sz="2200" b="1" dirty="0"/>
              <a:t>{</a:t>
            </a:r>
          </a:p>
          <a:p>
            <a:pPr eaLnBrk="1" hangingPunct="1">
              <a:defRPr/>
            </a:pPr>
            <a:r>
              <a:rPr lang="en-US" altLang="en-US" sz="2200" b="1" dirty="0"/>
              <a:t>    </a:t>
            </a:r>
            <a:r>
              <a:rPr lang="en-US" altLang="en-US" sz="2200" b="1" dirty="0" err="1"/>
              <a:t>int</a:t>
            </a:r>
            <a:r>
              <a:rPr lang="en-US" altLang="en-US" sz="2200" b="1" dirty="0"/>
              <a:t> year;</a:t>
            </a:r>
          </a:p>
          <a:p>
            <a:pPr eaLnBrk="1" hangingPunct="1">
              <a:defRPr/>
            </a:pPr>
            <a:r>
              <a:rPr lang="en-US" altLang="en-US" sz="2200" b="1" dirty="0"/>
              <a:t>    </a:t>
            </a:r>
            <a:r>
              <a:rPr lang="en-US" altLang="en-US" sz="2200" b="1" dirty="0" err="1"/>
              <a:t>printf</a:t>
            </a:r>
            <a:r>
              <a:rPr lang="en-US" altLang="en-US" sz="2200" b="1" dirty="0"/>
              <a:t>(“Enter the year“);</a:t>
            </a:r>
          </a:p>
          <a:p>
            <a:pPr eaLnBrk="1" hangingPunct="1">
              <a:defRPr/>
            </a:pPr>
            <a:r>
              <a:rPr lang="en-US" altLang="en-US" sz="2200" b="1" dirty="0"/>
              <a:t>    scanf(“%</a:t>
            </a:r>
            <a:r>
              <a:rPr lang="en-US" altLang="en-US" sz="2200" b="1" dirty="0" err="1"/>
              <a:t>d”,&amp;year</a:t>
            </a:r>
            <a:r>
              <a:rPr lang="en-US" altLang="en-US" sz="2200" b="1" dirty="0"/>
              <a:t>);</a:t>
            </a:r>
          </a:p>
          <a:p>
            <a:pPr eaLnBrk="1" hangingPunct="1">
              <a:defRPr/>
            </a:pPr>
            <a:r>
              <a:rPr lang="en-US" altLang="en-US" sz="2200" b="1" dirty="0"/>
              <a:t>    if(year%4 == 0)</a:t>
            </a:r>
          </a:p>
          <a:p>
            <a:pPr eaLnBrk="1" hangingPunct="1">
              <a:defRPr/>
            </a:pPr>
            <a:r>
              <a:rPr lang="en-US" altLang="en-US" sz="2200" b="1" dirty="0"/>
              <a:t>    {</a:t>
            </a:r>
          </a:p>
          <a:p>
            <a:pPr eaLnBrk="1" hangingPunct="1">
              <a:defRPr/>
            </a:pPr>
            <a:r>
              <a:rPr lang="en-US" altLang="en-US" sz="2200" b="1" dirty="0"/>
              <a:t>        if( year%100 == 0)</a:t>
            </a:r>
          </a:p>
          <a:p>
            <a:pPr eaLnBrk="1" hangingPunct="1">
              <a:defRPr/>
            </a:pPr>
            <a:r>
              <a:rPr lang="en-US" altLang="en-US" sz="2200" b="1" dirty="0"/>
              <a:t>        {</a:t>
            </a:r>
          </a:p>
          <a:p>
            <a:pPr eaLnBrk="1" hangingPunct="1">
              <a:defRPr/>
            </a:pPr>
            <a:r>
              <a:rPr lang="en-US" altLang="en-US" sz="2200" b="1" dirty="0"/>
              <a:t>	if ( year%400 == 0)</a:t>
            </a:r>
          </a:p>
          <a:p>
            <a:pPr eaLnBrk="1" hangingPunct="1">
              <a:defRPr/>
            </a:pPr>
            <a:r>
              <a:rPr lang="en-US" altLang="en-US" sz="2200" b="1" dirty="0"/>
              <a:t>	</a:t>
            </a:r>
            <a:r>
              <a:rPr lang="en-US" altLang="en-US" sz="2200" b="1" dirty="0" err="1"/>
              <a:t>printf</a:t>
            </a:r>
            <a:r>
              <a:rPr lang="en-US" altLang="en-US" sz="2200" b="1" dirty="0"/>
              <a:t>("%d is a leap </a:t>
            </a:r>
            <a:r>
              <a:rPr lang="en-US" altLang="en-US" sz="2200" b="1" dirty="0" err="1"/>
              <a:t>year",year</a:t>
            </a:r>
            <a:r>
              <a:rPr lang="en-US" altLang="en-US" sz="2200" b="1" dirty="0"/>
              <a:t>);</a:t>
            </a:r>
          </a:p>
          <a:p>
            <a:pPr eaLnBrk="1" hangingPunct="1">
              <a:defRPr/>
            </a:pPr>
            <a:r>
              <a:rPr lang="en-US" altLang="en-US" sz="2200" b="1" dirty="0"/>
              <a:t>            else</a:t>
            </a:r>
          </a:p>
          <a:p>
            <a:pPr eaLnBrk="1" hangingPunct="1">
              <a:defRPr/>
            </a:pPr>
            <a:r>
              <a:rPr lang="en-US" altLang="en-US" sz="2200" b="1" dirty="0"/>
              <a:t>	</a:t>
            </a:r>
            <a:r>
              <a:rPr lang="en-US" altLang="en-US" sz="2200" b="1" dirty="0" err="1"/>
              <a:t>printf</a:t>
            </a:r>
            <a:r>
              <a:rPr lang="en-US" altLang="en-US" sz="2200" b="1" dirty="0"/>
              <a:t>("%d is not a leap </a:t>
            </a:r>
            <a:r>
              <a:rPr lang="en-US" altLang="en-US" sz="2200" b="1" dirty="0" err="1"/>
              <a:t>year",year</a:t>
            </a:r>
            <a:r>
              <a:rPr lang="en-US" altLang="en-US" sz="2200" b="1" dirty="0"/>
              <a:t>);      </a:t>
            </a:r>
          </a:p>
          <a:p>
            <a:pPr eaLnBrk="1" hangingPunct="1">
              <a:defRPr/>
            </a:pPr>
            <a:r>
              <a:rPr lang="en-US" altLang="en-US" sz="2200" b="1" dirty="0"/>
              <a:t>       }  else </a:t>
            </a:r>
            <a:r>
              <a:rPr lang="en-US" altLang="en-US" sz="2200" b="1" dirty="0" err="1"/>
              <a:t>printf</a:t>
            </a:r>
            <a:r>
              <a:rPr lang="en-US" altLang="en-US" sz="2200" b="1" dirty="0"/>
              <a:t>("%d is a leap </a:t>
            </a:r>
            <a:r>
              <a:rPr lang="en-US" altLang="en-US" sz="2200" b="1" dirty="0" err="1"/>
              <a:t>year",year</a:t>
            </a:r>
            <a:r>
              <a:rPr lang="en-US" altLang="en-US" sz="2200" b="1" dirty="0"/>
              <a:t>);</a:t>
            </a:r>
          </a:p>
          <a:p>
            <a:pPr eaLnBrk="1" hangingPunct="1">
              <a:defRPr/>
            </a:pPr>
            <a:r>
              <a:rPr lang="en-US" altLang="en-US" sz="2200" b="1" dirty="0"/>
              <a:t>    } else 	</a:t>
            </a:r>
            <a:r>
              <a:rPr lang="en-US" altLang="en-US" sz="2200" b="1" dirty="0" err="1"/>
              <a:t>printf</a:t>
            </a:r>
            <a:r>
              <a:rPr lang="en-US" altLang="en-US" sz="2200" b="1" dirty="0"/>
              <a:t>("%d is not a leap </a:t>
            </a:r>
            <a:r>
              <a:rPr lang="en-US" altLang="en-US" sz="2200" b="1" dirty="0" err="1"/>
              <a:t>year",year</a:t>
            </a:r>
            <a:r>
              <a:rPr lang="en-US" altLang="en-US" sz="2200" b="1" dirty="0"/>
              <a:t>);</a:t>
            </a:r>
          </a:p>
          <a:p>
            <a:pPr eaLnBrk="1" hangingPunct="1">
              <a:defRPr/>
            </a:pPr>
            <a:r>
              <a:rPr lang="en-US" altLang="en-US" sz="2200" b="1" dirty="0"/>
              <a:t>    return 0;</a:t>
            </a:r>
          </a:p>
          <a:p>
            <a:pPr eaLnBrk="1" hangingPunct="1">
              <a:defRPr/>
            </a:pPr>
            <a:r>
              <a:rPr lang="en-US" altLang="en-US" sz="2200" b="1" dirty="0"/>
              <a:t>}</a:t>
            </a:r>
          </a:p>
          <a:p>
            <a:pPr eaLnBrk="1" hangingPunct="1">
              <a:defRPr/>
            </a:pPr>
            <a:endParaRPr lang="en-US" altLang="en-US" b="1" dirty="0"/>
          </a:p>
        </p:txBody>
      </p:sp>
      <p:sp>
        <p:nvSpPr>
          <p:cNvPr id="60424" name="TextBox 1"/>
          <p:cNvSpPr txBox="1">
            <a:spLocks noChangeArrowheads="1"/>
          </p:cNvSpPr>
          <p:nvPr/>
        </p:nvSpPr>
        <p:spPr bwMode="auto">
          <a:xfrm>
            <a:off x="7087807" y="1579960"/>
            <a:ext cx="1885950"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r>
              <a:rPr lang="en-US" sz="2000" dirty="0">
                <a:latin typeface="+mn-lt"/>
              </a:rPr>
              <a:t>A leap year is exactly divisible by 4 except for century years (years ending with 00). The century year is a leap year only if it is perfectly divisible by 400.</a:t>
            </a:r>
          </a:p>
        </p:txBody>
      </p:sp>
    </p:spTree>
    <p:extLst>
      <p:ext uri="{BB962C8B-B14F-4D97-AF65-F5344CB8AC3E}">
        <p14:creationId xmlns:p14="http://schemas.microsoft.com/office/powerpoint/2010/main" val="531818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9" name="Rectangle 2"/>
          <p:cNvSpPr>
            <a:spLocks noGrp="1" noChangeArrowheads="1"/>
          </p:cNvSpPr>
          <p:nvPr>
            <p:ph type="title"/>
          </p:nvPr>
        </p:nvSpPr>
        <p:spPr>
          <a:xfrm>
            <a:off x="1766532" y="150298"/>
            <a:ext cx="5372100" cy="514350"/>
          </a:xfrm>
        </p:spPr>
        <p:txBody>
          <a:bodyPr/>
          <a:lstStyle/>
          <a:p>
            <a:pPr eaLnBrk="1" hangingPunct="1"/>
            <a:r>
              <a:rPr lang="en-US" altLang="en-US" dirty="0"/>
              <a:t>Testing for character ranges</a:t>
            </a:r>
          </a:p>
        </p:txBody>
      </p:sp>
      <p:sp>
        <p:nvSpPr>
          <p:cNvPr id="65538" name="Rectangle 3"/>
          <p:cNvSpPr>
            <a:spLocks noGrp="1" noChangeArrowheads="1"/>
          </p:cNvSpPr>
          <p:nvPr>
            <p:ph idx="1"/>
          </p:nvPr>
        </p:nvSpPr>
        <p:spPr bwMode="auto">
          <a:xfrm>
            <a:off x="301849" y="883924"/>
            <a:ext cx="6727601" cy="380570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Autofit/>
          </a:bodyPr>
          <a:lstStyle/>
          <a:p>
            <a:pPr lvl="1" eaLnBrk="1" hangingPunct="1">
              <a:buFontTx/>
              <a:buNone/>
            </a:pPr>
            <a:r>
              <a:rPr lang="en-US" altLang="en-US" sz="2000" b="1" dirty="0"/>
              <a:t>#include&lt;</a:t>
            </a:r>
            <a:r>
              <a:rPr lang="en-US" altLang="en-US" sz="2000" b="1" dirty="0" err="1"/>
              <a:t>stdio.h</a:t>
            </a:r>
            <a:r>
              <a:rPr lang="en-US" altLang="en-US" sz="2000" b="1" dirty="0"/>
              <a:t>&gt;</a:t>
            </a:r>
          </a:p>
          <a:p>
            <a:pPr lvl="1" eaLnBrk="1" hangingPunct="1">
              <a:buFontTx/>
              <a:buNone/>
            </a:pPr>
            <a:r>
              <a:rPr lang="en-US" altLang="en-US" sz="2000" b="1" dirty="0" err="1"/>
              <a:t>int</a:t>
            </a:r>
            <a:r>
              <a:rPr lang="en-US" altLang="en-US" sz="2000" b="1" dirty="0"/>
              <a:t> main()</a:t>
            </a:r>
          </a:p>
          <a:p>
            <a:pPr lvl="1" eaLnBrk="1" hangingPunct="1">
              <a:buFontTx/>
              <a:buNone/>
            </a:pPr>
            <a:r>
              <a:rPr lang="en-US" altLang="en-US" sz="2000" b="1" dirty="0"/>
              <a:t>{</a:t>
            </a:r>
          </a:p>
          <a:p>
            <a:pPr lvl="1" eaLnBrk="1" hangingPunct="1">
              <a:buFontTx/>
              <a:buNone/>
            </a:pPr>
            <a:r>
              <a:rPr lang="en-US" altLang="en-US" sz="2000" b="1" dirty="0"/>
              <a:t>	char </a:t>
            </a:r>
            <a:r>
              <a:rPr lang="en-US" altLang="en-US" sz="2000" b="1" dirty="0" err="1"/>
              <a:t>ch</a:t>
            </a:r>
            <a:r>
              <a:rPr lang="en-US" altLang="en-US" sz="2000" b="1" dirty="0"/>
              <a:t>;</a:t>
            </a:r>
          </a:p>
          <a:p>
            <a:pPr lvl="1" eaLnBrk="1" hangingPunct="1">
              <a:buFontTx/>
              <a:buNone/>
            </a:pPr>
            <a:r>
              <a:rPr lang="en-US" altLang="en-US" sz="2000" b="1" dirty="0"/>
              <a:t>	</a:t>
            </a:r>
            <a:r>
              <a:rPr lang="en-US" altLang="en-US" sz="2000" b="1" dirty="0" err="1"/>
              <a:t>printf</a:t>
            </a:r>
            <a:r>
              <a:rPr lang="en-US" altLang="en-US" sz="2000" b="1" dirty="0"/>
              <a:t>(“enter a character\n”);</a:t>
            </a:r>
          </a:p>
          <a:p>
            <a:pPr lvl="1" eaLnBrk="1" hangingPunct="1">
              <a:buFontTx/>
              <a:buNone/>
            </a:pPr>
            <a:r>
              <a:rPr lang="en-US" altLang="en-US" sz="2000" b="1" dirty="0"/>
              <a:t>    scanf(“%c”,&amp;</a:t>
            </a:r>
            <a:r>
              <a:rPr lang="en-US" altLang="en-US" sz="2000" b="1" dirty="0" err="1"/>
              <a:t>ch</a:t>
            </a:r>
            <a:r>
              <a:rPr lang="en-US" altLang="en-US" sz="2000" b="1" dirty="0"/>
              <a:t>);</a:t>
            </a:r>
          </a:p>
          <a:p>
            <a:pPr lvl="1" eaLnBrk="1" hangingPunct="1">
              <a:buFontTx/>
              <a:buNone/>
            </a:pPr>
            <a:r>
              <a:rPr lang="en-US" altLang="en-US" sz="2000" b="1" dirty="0"/>
              <a:t>	if (</a:t>
            </a:r>
            <a:r>
              <a:rPr lang="en-US" altLang="en-US" sz="2000" b="1" dirty="0" err="1"/>
              <a:t>ch</a:t>
            </a:r>
            <a:r>
              <a:rPr lang="en-US" altLang="en-US" sz="2000" b="1" dirty="0"/>
              <a:t> &gt;= 'a' &amp;&amp; </a:t>
            </a:r>
            <a:r>
              <a:rPr lang="en-US" altLang="en-US" sz="2000" b="1" dirty="0" err="1"/>
              <a:t>ch</a:t>
            </a:r>
            <a:r>
              <a:rPr lang="en-US" altLang="en-US" sz="2000" b="1" dirty="0"/>
              <a:t> &lt;= 'z') </a:t>
            </a:r>
          </a:p>
          <a:p>
            <a:pPr lvl="1" eaLnBrk="1" hangingPunct="1">
              <a:buFontTx/>
              <a:buNone/>
            </a:pPr>
            <a:r>
              <a:rPr lang="en-US" altLang="en-US" sz="2000" b="1" dirty="0"/>
              <a:t>		   	</a:t>
            </a:r>
            <a:r>
              <a:rPr lang="en-US" altLang="en-US" sz="2000" b="1" dirty="0" err="1"/>
              <a:t>printf</a:t>
            </a:r>
            <a:r>
              <a:rPr lang="en-US" altLang="en-US" sz="2000" b="1" dirty="0"/>
              <a:t>(“lowercase char\n“); </a:t>
            </a:r>
          </a:p>
          <a:p>
            <a:pPr lvl="1" eaLnBrk="1" hangingPunct="1">
              <a:buFontTx/>
              <a:buNone/>
            </a:pPr>
            <a:r>
              <a:rPr lang="en-US" altLang="en-US" sz="2000" b="1" dirty="0"/>
              <a:t>	if (</a:t>
            </a:r>
            <a:r>
              <a:rPr lang="en-US" altLang="en-US" sz="2000" b="1" dirty="0" err="1"/>
              <a:t>ch</a:t>
            </a:r>
            <a:r>
              <a:rPr lang="en-US" altLang="en-US" sz="2000" b="1" dirty="0"/>
              <a:t> &gt;= ‘A' &amp;&amp; </a:t>
            </a:r>
            <a:r>
              <a:rPr lang="en-US" altLang="en-US" sz="2000" b="1" dirty="0" err="1"/>
              <a:t>ch</a:t>
            </a:r>
            <a:r>
              <a:rPr lang="en-US" altLang="en-US" sz="2000" b="1" dirty="0"/>
              <a:t> &lt;= ‘Z') </a:t>
            </a:r>
          </a:p>
          <a:p>
            <a:pPr lvl="1" eaLnBrk="1" hangingPunct="1">
              <a:buFontTx/>
              <a:buNone/>
            </a:pPr>
            <a:r>
              <a:rPr lang="en-US" altLang="en-US" sz="2000" b="1" dirty="0"/>
              <a:t>			</a:t>
            </a:r>
            <a:r>
              <a:rPr lang="en-US" altLang="en-US" sz="2000" b="1" dirty="0" err="1"/>
              <a:t>printf</a:t>
            </a:r>
            <a:r>
              <a:rPr lang="en-US" altLang="en-US" sz="2000" b="1" dirty="0"/>
              <a:t>(“uppercase char\n“); </a:t>
            </a:r>
          </a:p>
          <a:p>
            <a:pPr lvl="1" eaLnBrk="1" hangingPunct="1">
              <a:buFontTx/>
              <a:buNone/>
            </a:pPr>
            <a:r>
              <a:rPr lang="en-US" altLang="en-US" sz="2000" b="1" dirty="0"/>
              <a:t>	if (</a:t>
            </a:r>
            <a:r>
              <a:rPr lang="en-US" altLang="en-US" sz="2000" b="1" dirty="0" err="1"/>
              <a:t>ch</a:t>
            </a:r>
            <a:r>
              <a:rPr lang="en-US" altLang="en-US" sz="2000" b="1" dirty="0"/>
              <a:t> &gt;= ‘0' &amp;&amp; </a:t>
            </a:r>
            <a:r>
              <a:rPr lang="en-US" altLang="en-US" sz="2000" b="1" dirty="0" err="1"/>
              <a:t>ch</a:t>
            </a:r>
            <a:r>
              <a:rPr lang="en-US" altLang="en-US" sz="2000" b="1" dirty="0"/>
              <a:t> &lt;= ‘9') </a:t>
            </a:r>
          </a:p>
          <a:p>
            <a:pPr lvl="1" eaLnBrk="1" hangingPunct="1">
              <a:buFontTx/>
              <a:buNone/>
            </a:pPr>
            <a:r>
              <a:rPr lang="en-US" altLang="en-US" sz="2000" b="1" dirty="0"/>
              <a:t>			</a:t>
            </a:r>
            <a:r>
              <a:rPr lang="en-US" altLang="en-US" sz="2000" b="1" dirty="0" err="1"/>
              <a:t>printf</a:t>
            </a:r>
            <a:r>
              <a:rPr lang="en-US" altLang="en-US" sz="2000" b="1" dirty="0"/>
              <a:t>(“digit char\n“);</a:t>
            </a:r>
          </a:p>
          <a:p>
            <a:pPr lvl="1" eaLnBrk="1" hangingPunct="1">
              <a:buFontTx/>
              <a:buNone/>
            </a:pPr>
            <a:r>
              <a:rPr lang="en-US" altLang="en-US" sz="2000" b="1" dirty="0"/>
              <a:t>	else</a:t>
            </a:r>
          </a:p>
          <a:p>
            <a:pPr lvl="1" eaLnBrk="1" hangingPunct="1">
              <a:buFontTx/>
              <a:buNone/>
            </a:pPr>
            <a:r>
              <a:rPr lang="en-US" altLang="en-US" sz="2000" b="1" dirty="0"/>
              <a:t>			</a:t>
            </a:r>
            <a:r>
              <a:rPr lang="en-US" altLang="en-US" sz="2000" b="1" dirty="0" err="1"/>
              <a:t>printf</a:t>
            </a:r>
            <a:r>
              <a:rPr lang="en-US" altLang="en-US" sz="2000" b="1" dirty="0"/>
              <a:t>(“ special char\n”);</a:t>
            </a:r>
          </a:p>
          <a:p>
            <a:pPr lvl="1" eaLnBrk="1" hangingPunct="1">
              <a:buFontTx/>
              <a:buNone/>
            </a:pPr>
            <a:r>
              <a:rPr lang="en-US" altLang="en-US" sz="2000" b="1" dirty="0"/>
              <a:t>return 0;</a:t>
            </a:r>
          </a:p>
          <a:p>
            <a:pPr lvl="1" eaLnBrk="1" hangingPunct="1">
              <a:buFontTx/>
              <a:buNone/>
            </a:pPr>
            <a:r>
              <a:rPr lang="en-US" altLang="en-US" sz="2000" b="1" dirty="0"/>
              <a:t>}</a:t>
            </a:r>
          </a:p>
          <a:p>
            <a:pPr lvl="1" eaLnBrk="1" hangingPunct="1">
              <a:buFontTx/>
              <a:buNone/>
            </a:pPr>
            <a:endParaRPr lang="en-US" altLang="en-US" sz="2000" b="1" dirty="0"/>
          </a:p>
          <a:p>
            <a:pPr eaLnBrk="1" hangingPunct="1">
              <a:buFontTx/>
              <a:buNone/>
            </a:pPr>
            <a:endParaRPr lang="en-US" altLang="en-US" sz="1800" b="1" dirty="0"/>
          </a:p>
        </p:txBody>
      </p:sp>
      <p:sp>
        <p:nvSpPr>
          <p:cNvPr id="65541"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EFE27081-AA1B-4035-8FE8-AC80DF6EDC25}" type="datetime1">
              <a:rPr lang="en-US" altLang="en-US" smtClean="0"/>
              <a:pPr/>
              <a:t>2/12/2024</a:t>
            </a:fld>
            <a:endParaRPr lang="en-US" altLang="en-US"/>
          </a:p>
        </p:txBody>
      </p:sp>
      <p:sp>
        <p:nvSpPr>
          <p:cNvPr id="65542"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6554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12F54530-6A4F-4FE7-BE05-7D749A907CCD}" type="slidenum">
              <a:rPr lang="en-US" altLang="en-US" b="0" smtClean="0"/>
              <a:pPr/>
              <a:t>17</a:t>
            </a:fld>
            <a:endParaRPr lang="en-US" altLang="en-US" b="0"/>
          </a:p>
        </p:txBody>
      </p:sp>
      <p:sp>
        <p:nvSpPr>
          <p:cNvPr id="2" name="Rectangle 1"/>
          <p:cNvSpPr/>
          <p:nvPr/>
        </p:nvSpPr>
        <p:spPr>
          <a:xfrm>
            <a:off x="6048375" y="664648"/>
            <a:ext cx="2646528" cy="51344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b="1" dirty="0">
                <a:solidFill>
                  <a:schemeClr val="tx1"/>
                </a:solidFill>
              </a:rPr>
              <a:t>Output:</a:t>
            </a:r>
          </a:p>
          <a:p>
            <a:pPr>
              <a:defRPr/>
            </a:pPr>
            <a:r>
              <a:rPr lang="en-US" b="1" dirty="0">
                <a:solidFill>
                  <a:schemeClr val="tx1"/>
                </a:solidFill>
              </a:rPr>
              <a:t>enter a character:</a:t>
            </a:r>
          </a:p>
          <a:p>
            <a:pPr>
              <a:defRPr/>
            </a:pPr>
            <a:r>
              <a:rPr lang="en-US" b="1" dirty="0">
                <a:solidFill>
                  <a:srgbClr val="C00000"/>
                </a:solidFill>
              </a:rPr>
              <a:t> C</a:t>
            </a:r>
          </a:p>
          <a:p>
            <a:pPr>
              <a:defRPr/>
            </a:pPr>
            <a:r>
              <a:rPr lang="en-US" b="1" dirty="0">
                <a:solidFill>
                  <a:schemeClr val="tx1"/>
                </a:solidFill>
              </a:rPr>
              <a:t>uppercase char</a:t>
            </a:r>
          </a:p>
          <a:p>
            <a:pPr>
              <a:defRPr/>
            </a:pPr>
            <a:r>
              <a:rPr lang="en-US" b="1" dirty="0">
                <a:solidFill>
                  <a:srgbClr val="C00000"/>
                </a:solidFill>
              </a:rPr>
              <a:t>special char</a:t>
            </a:r>
          </a:p>
          <a:p>
            <a:pPr>
              <a:defRPr/>
            </a:pPr>
            <a:endParaRPr lang="en-US" b="1" dirty="0">
              <a:solidFill>
                <a:schemeClr val="tx1"/>
              </a:solidFill>
            </a:endParaRPr>
          </a:p>
          <a:p>
            <a:pPr>
              <a:defRPr/>
            </a:pPr>
            <a:r>
              <a:rPr lang="en-US" b="1" dirty="0">
                <a:solidFill>
                  <a:schemeClr val="tx1"/>
                </a:solidFill>
              </a:rPr>
              <a:t>enter a character:</a:t>
            </a:r>
          </a:p>
          <a:p>
            <a:pPr>
              <a:defRPr/>
            </a:pPr>
            <a:r>
              <a:rPr lang="en-US" b="1" dirty="0">
                <a:solidFill>
                  <a:srgbClr val="C00000"/>
                </a:solidFill>
              </a:rPr>
              <a:t>  j</a:t>
            </a:r>
          </a:p>
          <a:p>
            <a:pPr>
              <a:defRPr/>
            </a:pPr>
            <a:r>
              <a:rPr lang="en-US" b="1" dirty="0">
                <a:solidFill>
                  <a:schemeClr val="tx1"/>
                </a:solidFill>
              </a:rPr>
              <a:t>lowercase char</a:t>
            </a:r>
          </a:p>
          <a:p>
            <a:pPr>
              <a:defRPr/>
            </a:pPr>
            <a:r>
              <a:rPr lang="en-US" b="1" dirty="0">
                <a:solidFill>
                  <a:srgbClr val="C00000"/>
                </a:solidFill>
              </a:rPr>
              <a:t>special char</a:t>
            </a:r>
          </a:p>
          <a:p>
            <a:pPr>
              <a:defRPr/>
            </a:pPr>
            <a:endParaRPr lang="en-US" b="1" dirty="0">
              <a:solidFill>
                <a:schemeClr val="tx1"/>
              </a:solidFill>
            </a:endParaRPr>
          </a:p>
          <a:p>
            <a:pPr>
              <a:defRPr/>
            </a:pPr>
            <a:r>
              <a:rPr lang="en-US" b="1" dirty="0">
                <a:solidFill>
                  <a:schemeClr val="tx1"/>
                </a:solidFill>
              </a:rPr>
              <a:t>enter a character:</a:t>
            </a:r>
          </a:p>
          <a:p>
            <a:pPr>
              <a:defRPr/>
            </a:pPr>
            <a:r>
              <a:rPr lang="en-US" b="1" dirty="0">
                <a:solidFill>
                  <a:srgbClr val="C00000"/>
                </a:solidFill>
              </a:rPr>
              <a:t> 5</a:t>
            </a:r>
          </a:p>
          <a:p>
            <a:pPr>
              <a:defRPr/>
            </a:pPr>
            <a:r>
              <a:rPr lang="en-US" b="1" dirty="0">
                <a:solidFill>
                  <a:schemeClr val="tx1"/>
                </a:solidFill>
              </a:rPr>
              <a:t>digit char</a:t>
            </a:r>
          </a:p>
          <a:p>
            <a:pPr>
              <a:defRPr/>
            </a:pPr>
            <a:endParaRPr lang="en-US" b="1" dirty="0">
              <a:solidFill>
                <a:schemeClr val="tx1"/>
              </a:solidFill>
            </a:endParaRPr>
          </a:p>
          <a:p>
            <a:pPr>
              <a:defRPr/>
            </a:pPr>
            <a:endParaRPr lang="en-IN" b="1" dirty="0">
              <a:solidFill>
                <a:schemeClr val="tx1"/>
              </a:solidFill>
            </a:endParaRPr>
          </a:p>
        </p:txBody>
      </p:sp>
    </p:spTree>
    <p:extLst>
      <p:ext uri="{BB962C8B-B14F-4D97-AF65-F5344CB8AC3E}">
        <p14:creationId xmlns:p14="http://schemas.microsoft.com/office/powerpoint/2010/main" val="14528601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3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553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553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553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553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553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553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553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5538">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5538">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553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553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5538">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5538">
                                            <p:txEl>
                                              <p:pRg st="13" end="1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5538">
                                            <p:txEl>
                                              <p:pRg st="14" end="14"/>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5538">
                                            <p:txEl>
                                              <p:pRg st="15" end="15"/>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65538">
                                            <p:txEl>
                                              <p:pRg st="0" end="0"/>
                                            </p:txEl>
                                          </p:spTgt>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65538">
                                            <p:txEl>
                                              <p:pRg st="1" end="1"/>
                                            </p:txEl>
                                          </p:spTgt>
                                        </p:tgtEl>
                                        <p:attrNameLst>
                                          <p:attrName>style.visibility</p:attrName>
                                        </p:attrNameLst>
                                      </p:cBhvr>
                                      <p:to>
                                        <p:strVal val="visible"/>
                                      </p:to>
                                    </p:set>
                                  </p:childTnLst>
                                </p:cTn>
                              </p:par>
                              <p:par>
                                <p:cTn id="43" presetID="1" presetClass="entr" presetSubtype="0" fill="hold" grpId="1" nodeType="withEffect">
                                  <p:stCondLst>
                                    <p:cond delay="0"/>
                                  </p:stCondLst>
                                  <p:childTnLst>
                                    <p:set>
                                      <p:cBhvr>
                                        <p:cTn id="44" dur="1" fill="hold">
                                          <p:stCondLst>
                                            <p:cond delay="0"/>
                                          </p:stCondLst>
                                        </p:cTn>
                                        <p:tgtEl>
                                          <p:spTgt spid="65538">
                                            <p:txEl>
                                              <p:pRg st="2" end="2"/>
                                            </p:txEl>
                                          </p:spTgt>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65538">
                                            <p:txEl>
                                              <p:pRg st="3" end="3"/>
                                            </p:txEl>
                                          </p:spTgt>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65538">
                                            <p:txEl>
                                              <p:pRg st="4" end="4"/>
                                            </p:txEl>
                                          </p:spTgt>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65538">
                                            <p:txEl>
                                              <p:pRg st="5" end="5"/>
                                            </p:txEl>
                                          </p:spTgt>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65538">
                                            <p:txEl>
                                              <p:pRg st="6" end="6"/>
                                            </p:txEl>
                                          </p:spTgt>
                                        </p:tgtEl>
                                        <p:attrNameLst>
                                          <p:attrName>style.visibility</p:attrName>
                                        </p:attrNameLst>
                                      </p:cBhvr>
                                      <p:to>
                                        <p:strVal val="visible"/>
                                      </p:to>
                                    </p:set>
                                  </p:childTnLst>
                                </p:cTn>
                              </p:par>
                              <p:par>
                                <p:cTn id="53" presetID="1" presetClass="entr" presetSubtype="0" fill="hold" grpId="1" nodeType="withEffect">
                                  <p:stCondLst>
                                    <p:cond delay="0"/>
                                  </p:stCondLst>
                                  <p:childTnLst>
                                    <p:set>
                                      <p:cBhvr>
                                        <p:cTn id="54" dur="1" fill="hold">
                                          <p:stCondLst>
                                            <p:cond delay="0"/>
                                          </p:stCondLst>
                                        </p:cTn>
                                        <p:tgtEl>
                                          <p:spTgt spid="65538">
                                            <p:txEl>
                                              <p:pRg st="7" end="7"/>
                                            </p:txEl>
                                          </p:spTgt>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65538">
                                            <p:txEl>
                                              <p:pRg st="8" end="8"/>
                                            </p:txEl>
                                          </p:spTgt>
                                        </p:tgtEl>
                                        <p:attrNameLst>
                                          <p:attrName>style.visibility</p:attrName>
                                        </p:attrNameLst>
                                      </p:cBhvr>
                                      <p:to>
                                        <p:strVal val="visible"/>
                                      </p:to>
                                    </p:set>
                                  </p:childTnLst>
                                </p:cTn>
                              </p:par>
                              <p:par>
                                <p:cTn id="57" presetID="1" presetClass="entr" presetSubtype="0" fill="hold" grpId="1" nodeType="withEffect">
                                  <p:stCondLst>
                                    <p:cond delay="0"/>
                                  </p:stCondLst>
                                  <p:childTnLst>
                                    <p:set>
                                      <p:cBhvr>
                                        <p:cTn id="58" dur="1" fill="hold">
                                          <p:stCondLst>
                                            <p:cond delay="0"/>
                                          </p:stCondLst>
                                        </p:cTn>
                                        <p:tgtEl>
                                          <p:spTgt spid="65538">
                                            <p:txEl>
                                              <p:pRg st="9" end="9"/>
                                            </p:txEl>
                                          </p:spTgt>
                                        </p:tgtEl>
                                        <p:attrNameLst>
                                          <p:attrName>style.visibility</p:attrName>
                                        </p:attrNameLst>
                                      </p:cBhvr>
                                      <p:to>
                                        <p:strVal val="visible"/>
                                      </p:to>
                                    </p:set>
                                  </p:childTnLst>
                                </p:cTn>
                              </p:par>
                              <p:par>
                                <p:cTn id="59" presetID="1" presetClass="entr" presetSubtype="0" fill="hold" grpId="1" nodeType="withEffect">
                                  <p:stCondLst>
                                    <p:cond delay="0"/>
                                  </p:stCondLst>
                                  <p:childTnLst>
                                    <p:set>
                                      <p:cBhvr>
                                        <p:cTn id="60" dur="1" fill="hold">
                                          <p:stCondLst>
                                            <p:cond delay="0"/>
                                          </p:stCondLst>
                                        </p:cTn>
                                        <p:tgtEl>
                                          <p:spTgt spid="65538">
                                            <p:txEl>
                                              <p:pRg st="10" end="10"/>
                                            </p:txEl>
                                          </p:spTgt>
                                        </p:tgtEl>
                                        <p:attrNameLst>
                                          <p:attrName>style.visibility</p:attrName>
                                        </p:attrNameLst>
                                      </p:cBhvr>
                                      <p:to>
                                        <p:strVal val="visible"/>
                                      </p:to>
                                    </p:set>
                                  </p:childTnLst>
                                </p:cTn>
                              </p:par>
                              <p:par>
                                <p:cTn id="61" presetID="1" presetClass="entr" presetSubtype="0" fill="hold" grpId="1" nodeType="withEffect">
                                  <p:stCondLst>
                                    <p:cond delay="0"/>
                                  </p:stCondLst>
                                  <p:childTnLst>
                                    <p:set>
                                      <p:cBhvr>
                                        <p:cTn id="62" dur="1" fill="hold">
                                          <p:stCondLst>
                                            <p:cond delay="0"/>
                                          </p:stCondLst>
                                        </p:cTn>
                                        <p:tgtEl>
                                          <p:spTgt spid="65538">
                                            <p:txEl>
                                              <p:pRg st="11" end="11"/>
                                            </p:txEl>
                                          </p:spTgt>
                                        </p:tgtEl>
                                        <p:attrNameLst>
                                          <p:attrName>style.visibility</p:attrName>
                                        </p:attrNameLst>
                                      </p:cBhvr>
                                      <p:to>
                                        <p:strVal val="visible"/>
                                      </p:to>
                                    </p:set>
                                  </p:childTnLst>
                                </p:cTn>
                              </p:par>
                              <p:par>
                                <p:cTn id="63" presetID="1" presetClass="entr" presetSubtype="0" fill="hold" grpId="1" nodeType="withEffect">
                                  <p:stCondLst>
                                    <p:cond delay="0"/>
                                  </p:stCondLst>
                                  <p:childTnLst>
                                    <p:set>
                                      <p:cBhvr>
                                        <p:cTn id="64" dur="1" fill="hold">
                                          <p:stCondLst>
                                            <p:cond delay="0"/>
                                          </p:stCondLst>
                                        </p:cTn>
                                        <p:tgtEl>
                                          <p:spTgt spid="65538">
                                            <p:txEl>
                                              <p:pRg st="12" end="12"/>
                                            </p:txEl>
                                          </p:spTgt>
                                        </p:tgtEl>
                                        <p:attrNameLst>
                                          <p:attrName>style.visibility</p:attrName>
                                        </p:attrNameLst>
                                      </p:cBhvr>
                                      <p:to>
                                        <p:strVal val="visible"/>
                                      </p:to>
                                    </p:set>
                                  </p:childTnLst>
                                </p:cTn>
                              </p:par>
                              <p:par>
                                <p:cTn id="65" presetID="1" presetClass="entr" presetSubtype="0" fill="hold" grpId="1" nodeType="withEffect">
                                  <p:stCondLst>
                                    <p:cond delay="0"/>
                                  </p:stCondLst>
                                  <p:childTnLst>
                                    <p:set>
                                      <p:cBhvr>
                                        <p:cTn id="66" dur="1" fill="hold">
                                          <p:stCondLst>
                                            <p:cond delay="0"/>
                                          </p:stCondLst>
                                        </p:cTn>
                                        <p:tgtEl>
                                          <p:spTgt spid="65538">
                                            <p:txEl>
                                              <p:pRg st="13" end="13"/>
                                            </p:txEl>
                                          </p:spTgt>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65538">
                                            <p:txEl>
                                              <p:pRg st="14" end="14"/>
                                            </p:txEl>
                                          </p:spTgt>
                                        </p:tgtEl>
                                        <p:attrNameLst>
                                          <p:attrName>style.visibility</p:attrName>
                                        </p:attrNameLst>
                                      </p:cBhvr>
                                      <p:to>
                                        <p:strVal val="visible"/>
                                      </p:to>
                                    </p:set>
                                  </p:childTnLst>
                                </p:cTn>
                              </p:par>
                              <p:par>
                                <p:cTn id="69" presetID="1" presetClass="entr" presetSubtype="0" fill="hold" grpId="1" nodeType="withEffect">
                                  <p:stCondLst>
                                    <p:cond delay="0"/>
                                  </p:stCondLst>
                                  <p:childTnLst>
                                    <p:set>
                                      <p:cBhvr>
                                        <p:cTn id="70" dur="1" fill="hold">
                                          <p:stCondLst>
                                            <p:cond delay="0"/>
                                          </p:stCondLst>
                                        </p:cTn>
                                        <p:tgtEl>
                                          <p:spTgt spid="65538">
                                            <p:txEl>
                                              <p:pRg st="15" end="15"/>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build="p"/>
      <p:bldP spid="65538" grpId="1" build="p"/>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657475" y="291701"/>
            <a:ext cx="5372100" cy="514350"/>
          </a:xfrm>
        </p:spPr>
        <p:txBody>
          <a:bodyPr/>
          <a:lstStyle/>
          <a:p>
            <a:pPr eaLnBrk="1" hangingPunct="1"/>
            <a:r>
              <a:rPr lang="en-US" altLang="en-US" dirty="0"/>
              <a:t>Testing for ranges</a:t>
            </a:r>
          </a:p>
        </p:txBody>
      </p:sp>
      <p:sp>
        <p:nvSpPr>
          <p:cNvPr id="72712"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762CE230-1904-4D83-A338-70250E4C5A6E}" type="datetime1">
              <a:rPr lang="en-US" altLang="en-US" smtClean="0"/>
              <a:pPr/>
              <a:t>2/12/2024</a:t>
            </a:fld>
            <a:endParaRPr lang="en-US" altLang="en-US"/>
          </a:p>
        </p:txBody>
      </p:sp>
      <p:sp>
        <p:nvSpPr>
          <p:cNvPr id="72713"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7271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7A113862-F54C-469B-8DCA-7726AA7BDF9C}" type="slidenum">
              <a:rPr lang="en-US" altLang="en-US" b="0" smtClean="0"/>
              <a:pPr/>
              <a:t>18</a:t>
            </a:fld>
            <a:endParaRPr lang="en-US" altLang="en-US" b="0"/>
          </a:p>
        </p:txBody>
      </p:sp>
      <p:sp>
        <p:nvSpPr>
          <p:cNvPr id="72707" name="Text Box 3"/>
          <p:cNvSpPr txBox="1">
            <a:spLocks noChangeArrowheads="1"/>
          </p:cNvSpPr>
          <p:nvPr/>
        </p:nvSpPr>
        <p:spPr bwMode="auto">
          <a:xfrm>
            <a:off x="828675" y="1828801"/>
            <a:ext cx="8045781" cy="1269578"/>
          </a:xfrm>
          <a:prstGeom prst="rect">
            <a:avLst/>
          </a:prstGeom>
          <a:noFill/>
          <a:ln w="158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endParaRPr lang="en-US" altLang="en-US" sz="1350" b="0" dirty="0"/>
          </a:p>
          <a:p>
            <a:pPr algn="ctr" eaLnBrk="1" hangingPunct="1"/>
            <a:r>
              <a:rPr lang="en-US" altLang="en-US" sz="2400" dirty="0">
                <a:latin typeface="Courier New" panose="02070309020205020404" pitchFamily="49" charset="0"/>
              </a:rPr>
              <a:t>if (x &gt;= 5 &amp;&amp; x &lt;= 10)  </a:t>
            </a:r>
          </a:p>
          <a:p>
            <a:pPr algn="ctr" eaLnBrk="1" hangingPunct="1"/>
            <a:r>
              <a:rPr lang="en-US" altLang="en-US" sz="2400" dirty="0">
                <a:latin typeface="Courier New" panose="02070309020205020404" pitchFamily="49" charset="0"/>
              </a:rPr>
              <a:t>				</a:t>
            </a:r>
            <a:r>
              <a:rPr lang="en-US" altLang="en-US" sz="2400" dirty="0" err="1">
                <a:latin typeface="Courier New" panose="02070309020205020404" pitchFamily="49" charset="0"/>
              </a:rPr>
              <a:t>printf</a:t>
            </a:r>
            <a:r>
              <a:rPr lang="en-US" altLang="en-US" sz="2400" dirty="0">
                <a:latin typeface="Courier New" panose="02070309020205020404" pitchFamily="49" charset="0"/>
              </a:rPr>
              <a:t>(“in range“);</a:t>
            </a:r>
          </a:p>
          <a:p>
            <a:pPr eaLnBrk="1" hangingPunct="1"/>
            <a:endParaRPr lang="en-US" altLang="en-US" sz="1500" b="0" dirty="0">
              <a:latin typeface="Courier New" panose="02070309020205020404" pitchFamily="49" charset="0"/>
            </a:endParaRPr>
          </a:p>
        </p:txBody>
      </p:sp>
      <p:sp>
        <p:nvSpPr>
          <p:cNvPr id="58372" name="Text Box 4"/>
          <p:cNvSpPr txBox="1">
            <a:spLocks noChangeArrowheads="1"/>
          </p:cNvSpPr>
          <p:nvPr/>
        </p:nvSpPr>
        <p:spPr bwMode="auto">
          <a:xfrm>
            <a:off x="828673" y="2956324"/>
            <a:ext cx="8045781" cy="1146468"/>
          </a:xfrm>
          <a:prstGeom prst="rect">
            <a:avLst/>
          </a:prstGeom>
          <a:noFill/>
          <a:ln w="15875">
            <a:solidFill>
              <a:schemeClr val="tx1"/>
            </a:solidFill>
            <a:miter lim="800000"/>
            <a:headEnd/>
            <a:tailEnd/>
          </a:ln>
        </p:spPr>
        <p:txBody>
          <a:bodyPr wrap="square">
            <a:spAutoFit/>
          </a:bodyPr>
          <a:lstStyle/>
          <a:p>
            <a:pPr algn="ctr" eaLnBrk="1" hangingPunct="1">
              <a:defRPr/>
            </a:pPr>
            <a:endParaRPr lang="en-US" altLang="en-US" sz="1350" dirty="0"/>
          </a:p>
          <a:p>
            <a:pPr algn="ctr" eaLnBrk="1" hangingPunct="1">
              <a:defRPr/>
            </a:pPr>
            <a:r>
              <a:rPr lang="en-US" altLang="en-US" sz="2000" b="1" dirty="0">
                <a:solidFill>
                  <a:schemeClr val="bg2">
                    <a:lumMod val="10000"/>
                  </a:schemeClr>
                </a:solidFill>
                <a:latin typeface="Courier New" pitchFamily="49" charset="0"/>
              </a:rPr>
              <a:t>if (5 &lt;= x &lt;= 10)  </a:t>
            </a:r>
          </a:p>
          <a:p>
            <a:pPr algn="ctr" eaLnBrk="1" hangingPunct="1">
              <a:defRPr/>
            </a:pPr>
            <a:r>
              <a:rPr lang="en-US" altLang="en-US" sz="2000" b="1" dirty="0">
                <a:solidFill>
                  <a:schemeClr val="bg2">
                    <a:lumMod val="10000"/>
                  </a:schemeClr>
                </a:solidFill>
                <a:latin typeface="Courier New" pitchFamily="49" charset="0"/>
              </a:rPr>
              <a:t>			</a:t>
            </a:r>
            <a:r>
              <a:rPr lang="en-US" altLang="en-US" sz="2000" b="1" dirty="0" err="1">
                <a:solidFill>
                  <a:schemeClr val="bg2">
                    <a:lumMod val="10000"/>
                  </a:schemeClr>
                </a:solidFill>
                <a:latin typeface="Courier New" pitchFamily="49" charset="0"/>
              </a:rPr>
              <a:t>printf</a:t>
            </a:r>
            <a:r>
              <a:rPr lang="en-US" altLang="en-US" sz="2000" b="1" dirty="0">
                <a:solidFill>
                  <a:schemeClr val="bg2">
                    <a:lumMod val="10000"/>
                  </a:schemeClr>
                </a:solidFill>
                <a:latin typeface="Courier New" pitchFamily="49" charset="0"/>
              </a:rPr>
              <a:t>(“in range“);</a:t>
            </a:r>
          </a:p>
          <a:p>
            <a:pPr algn="ctr" eaLnBrk="1" hangingPunct="1">
              <a:defRPr/>
            </a:pPr>
            <a:endParaRPr lang="en-US" altLang="en-US" sz="1500" dirty="0"/>
          </a:p>
        </p:txBody>
      </p:sp>
      <p:sp>
        <p:nvSpPr>
          <p:cNvPr id="72709" name="WordArt 7"/>
          <p:cNvSpPr>
            <a:spLocks noChangeArrowheads="1" noChangeShapeType="1" noTextEdit="1"/>
          </p:cNvSpPr>
          <p:nvPr/>
        </p:nvSpPr>
        <p:spPr bwMode="auto">
          <a:xfrm>
            <a:off x="2821782" y="3571875"/>
            <a:ext cx="207169" cy="485775"/>
          </a:xfrm>
          <a:prstGeom prst="rect">
            <a:avLst/>
          </a:prstGeom>
        </p:spPr>
        <p:txBody>
          <a:bodyPr spcFirstLastPara="1" wrap="none" fromWordArt="1">
            <a:prstTxWarp prst="textArchUp">
              <a:avLst>
                <a:gd name="adj" fmla="val 10800005"/>
              </a:avLst>
            </a:prstTxWarp>
          </a:bodyPr>
          <a:lstStyle/>
          <a:p>
            <a:pPr algn="ctr"/>
            <a:r>
              <a:rPr lang="en-US" sz="2700" kern="10" dirty="0">
                <a:ln w="9525">
                  <a:solidFill>
                    <a:srgbClr val="000000"/>
                  </a:solidFill>
                  <a:round/>
                  <a:headEnd/>
                  <a:tailEnd/>
                </a:ln>
                <a:solidFill>
                  <a:srgbClr val="000000"/>
                </a:solidFill>
                <a:latin typeface="Arial Black" panose="020B0A04020102020204" pitchFamily="34" charset="0"/>
              </a:rPr>
              <a:t>?</a:t>
            </a:r>
          </a:p>
        </p:txBody>
      </p:sp>
      <p:sp>
        <p:nvSpPr>
          <p:cNvPr id="72711" name="WordArt 7"/>
          <p:cNvSpPr>
            <a:spLocks noChangeArrowheads="1" noChangeShapeType="1" noTextEdit="1"/>
          </p:cNvSpPr>
          <p:nvPr/>
        </p:nvSpPr>
        <p:spPr bwMode="auto">
          <a:xfrm>
            <a:off x="2821782" y="2400300"/>
            <a:ext cx="207169" cy="485775"/>
          </a:xfrm>
          <a:prstGeom prst="rect">
            <a:avLst/>
          </a:prstGeom>
        </p:spPr>
        <p:txBody>
          <a:bodyPr spcFirstLastPara="1" wrap="none" fromWordArt="1">
            <a:prstTxWarp prst="textArchUp">
              <a:avLst>
                <a:gd name="adj" fmla="val 10800005"/>
              </a:avLst>
            </a:prstTxWarp>
          </a:bodyPr>
          <a:lstStyle/>
          <a:p>
            <a:pPr algn="ctr"/>
            <a:r>
              <a:rPr lang="en-US" sz="2700" kern="10" dirty="0">
                <a:ln w="9525">
                  <a:solidFill>
                    <a:srgbClr val="000000"/>
                  </a:solidFill>
                  <a:round/>
                  <a:headEnd/>
                  <a:tailEnd/>
                </a:ln>
                <a:solidFill>
                  <a:srgbClr val="000000"/>
                </a:solidFill>
                <a:latin typeface="Arial Black" panose="020B0A04020102020204" pitchFamily="34" charset="0"/>
              </a:rPr>
              <a:t>?</a:t>
            </a:r>
          </a:p>
        </p:txBody>
      </p:sp>
    </p:spTree>
    <p:extLst>
      <p:ext uri="{BB962C8B-B14F-4D97-AF65-F5344CB8AC3E}">
        <p14:creationId xmlns:p14="http://schemas.microsoft.com/office/powerpoint/2010/main" val="3460792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2057399" y="136524"/>
            <a:ext cx="5372100" cy="514350"/>
          </a:xfrm>
        </p:spPr>
        <p:txBody>
          <a:bodyPr/>
          <a:lstStyle/>
          <a:p>
            <a:pPr eaLnBrk="1" hangingPunct="1"/>
            <a:r>
              <a:rPr lang="en-US" altLang="en-US" dirty="0"/>
              <a:t>Testing for ranges</a:t>
            </a:r>
          </a:p>
        </p:txBody>
      </p:sp>
      <p:sp>
        <p:nvSpPr>
          <p:cNvPr id="73736"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A343A5A6-D178-47B9-8CB4-1474C425502D}" type="datetime1">
              <a:rPr lang="en-US" altLang="en-US" smtClean="0"/>
              <a:pPr/>
              <a:t>2/12/2024</a:t>
            </a:fld>
            <a:endParaRPr lang="en-US" altLang="en-US"/>
          </a:p>
        </p:txBody>
      </p:sp>
      <p:sp>
        <p:nvSpPr>
          <p:cNvPr id="73737"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7373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C308FAF9-71E3-4F13-B3B2-BA0D26A45B81}" type="slidenum">
              <a:rPr lang="en-US" altLang="en-US" b="0" smtClean="0"/>
              <a:pPr/>
              <a:t>19</a:t>
            </a:fld>
            <a:endParaRPr lang="en-US" altLang="en-US" b="0"/>
          </a:p>
        </p:txBody>
      </p:sp>
      <p:sp>
        <p:nvSpPr>
          <p:cNvPr id="73731" name="Text Box 5"/>
          <p:cNvSpPr txBox="1">
            <a:spLocks noChangeArrowheads="1"/>
          </p:cNvSpPr>
          <p:nvPr/>
        </p:nvSpPr>
        <p:spPr bwMode="auto">
          <a:xfrm>
            <a:off x="734096" y="1039630"/>
            <a:ext cx="6924004" cy="1200329"/>
          </a:xfrm>
          <a:prstGeom prst="rect">
            <a:avLst/>
          </a:prstGeom>
          <a:noFill/>
          <a:ln w="15875">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endParaRPr lang="en-US" altLang="en-US" b="0" dirty="0"/>
          </a:p>
          <a:p>
            <a:pPr algn="ctr" eaLnBrk="1" hangingPunct="1"/>
            <a:r>
              <a:rPr lang="en-US" altLang="en-US" dirty="0">
                <a:latin typeface="Courier New" panose="02070309020205020404" pitchFamily="49" charset="0"/>
              </a:rPr>
              <a:t>if (x &gt;= 5 &amp;&amp; x &lt;= 10)  </a:t>
            </a:r>
          </a:p>
          <a:p>
            <a:pPr algn="ctr" eaLnBrk="1" hangingPunct="1"/>
            <a:r>
              <a:rPr lang="en-US" altLang="en-US" b="0" dirty="0">
                <a:latin typeface="Courier New" panose="02070309020205020404" pitchFamily="49" charset="0"/>
              </a:rPr>
              <a:t>				</a:t>
            </a:r>
            <a:r>
              <a:rPr lang="en-US" altLang="en-US" dirty="0" err="1">
                <a:latin typeface="Courier New" panose="02070309020205020404" pitchFamily="49" charset="0"/>
              </a:rPr>
              <a:t>printf</a:t>
            </a:r>
            <a:r>
              <a:rPr lang="en-US" altLang="en-US" dirty="0">
                <a:latin typeface="Courier New" panose="02070309020205020404" pitchFamily="49" charset="0"/>
              </a:rPr>
              <a:t>(“in range“);</a:t>
            </a:r>
          </a:p>
          <a:p>
            <a:pPr eaLnBrk="1" hangingPunct="1"/>
            <a:endParaRPr lang="en-US" altLang="en-US" b="0" dirty="0">
              <a:latin typeface="Courier New" panose="02070309020205020404" pitchFamily="49" charset="0"/>
            </a:endParaRPr>
          </a:p>
        </p:txBody>
      </p:sp>
      <p:sp>
        <p:nvSpPr>
          <p:cNvPr id="73732" name="Text Box 6"/>
          <p:cNvSpPr txBox="1">
            <a:spLocks noChangeArrowheads="1"/>
          </p:cNvSpPr>
          <p:nvPr/>
        </p:nvSpPr>
        <p:spPr bwMode="auto">
          <a:xfrm>
            <a:off x="663582" y="2808276"/>
            <a:ext cx="8257504" cy="3539430"/>
          </a:xfrm>
          <a:prstGeom prst="rect">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endParaRPr lang="en-US" altLang="en-US" sz="1600" dirty="0">
              <a:solidFill>
                <a:srgbClr val="C00000"/>
              </a:solidFill>
            </a:endParaRPr>
          </a:p>
          <a:p>
            <a:pPr algn="ctr" eaLnBrk="1" hangingPunct="1"/>
            <a:r>
              <a:rPr lang="en-US" altLang="en-US" sz="1600" dirty="0">
                <a:solidFill>
                  <a:srgbClr val="C00000"/>
                </a:solidFill>
                <a:latin typeface="Courier New" panose="02070309020205020404" pitchFamily="49" charset="0"/>
              </a:rPr>
              <a:t>if (5 &lt;= x &lt;= 10)  </a:t>
            </a:r>
          </a:p>
          <a:p>
            <a:pPr algn="ctr" eaLnBrk="1" hangingPunct="1">
              <a:defRPr/>
            </a:pPr>
            <a:r>
              <a:rPr lang="en-US" altLang="en-US" sz="1600" dirty="0">
                <a:solidFill>
                  <a:schemeClr val="bg2">
                    <a:lumMod val="10000"/>
                  </a:schemeClr>
                </a:solidFill>
                <a:latin typeface="Courier New" pitchFamily="49" charset="0"/>
              </a:rPr>
              <a:t>			</a:t>
            </a:r>
            <a:r>
              <a:rPr lang="en-US" altLang="en-US" sz="1600" dirty="0" err="1">
                <a:solidFill>
                  <a:srgbClr val="C00000"/>
                </a:solidFill>
                <a:latin typeface="Courier New" panose="02070309020205020404" pitchFamily="49" charset="0"/>
              </a:rPr>
              <a:t>printf</a:t>
            </a:r>
            <a:r>
              <a:rPr lang="en-US" altLang="en-US" sz="1600" dirty="0">
                <a:solidFill>
                  <a:srgbClr val="C00000"/>
                </a:solidFill>
                <a:latin typeface="Courier New" panose="02070309020205020404" pitchFamily="49" charset="0"/>
              </a:rPr>
              <a:t>(“in range“);</a:t>
            </a:r>
          </a:p>
          <a:p>
            <a:pPr algn="ctr" eaLnBrk="1" hangingPunct="1"/>
            <a:endParaRPr lang="en-US" altLang="en-US" sz="1600" dirty="0"/>
          </a:p>
          <a:p>
            <a:pPr eaLnBrk="1" hangingPunct="1"/>
            <a:r>
              <a:rPr lang="en-US" altLang="en-US" sz="2000" dirty="0"/>
              <a:t>Syntactically correct, but semantically an error !!!</a:t>
            </a:r>
          </a:p>
          <a:p>
            <a:pPr algn="just" eaLnBrk="1" hangingPunct="1"/>
            <a:endParaRPr lang="en-US" altLang="en-US" sz="2000" dirty="0"/>
          </a:p>
          <a:p>
            <a:pPr algn="just" eaLnBrk="1" hangingPunct="1"/>
            <a:r>
              <a:rPr lang="en-US" altLang="en-US" sz="2000" dirty="0"/>
              <a:t>Because the order of evaluation for the &lt;= operator is left-to-right, the test expression is interpreted as follows:</a:t>
            </a:r>
          </a:p>
          <a:p>
            <a:pPr eaLnBrk="1" hangingPunct="1"/>
            <a:r>
              <a:rPr lang="en-US" altLang="en-US" sz="2000" dirty="0">
                <a:latin typeface="Courier New" panose="02070309020205020404" pitchFamily="49" charset="0"/>
              </a:rPr>
              <a:t>(5&lt;= x) &lt;= 10</a:t>
            </a:r>
            <a:r>
              <a:rPr lang="en-US" altLang="en-US" sz="2000" dirty="0"/>
              <a:t> </a:t>
            </a:r>
            <a:br>
              <a:rPr lang="en-US" altLang="en-US" sz="2000" dirty="0"/>
            </a:br>
            <a:r>
              <a:rPr lang="en-US" altLang="en-US" sz="2000" dirty="0"/>
              <a:t>The </a:t>
            </a:r>
            <a:r>
              <a:rPr lang="en-US" altLang="en-US" sz="2000" dirty="0" err="1"/>
              <a:t>subexpression</a:t>
            </a:r>
            <a:r>
              <a:rPr lang="en-US" altLang="en-US" sz="2000" dirty="0"/>
              <a:t> </a:t>
            </a:r>
            <a:r>
              <a:rPr lang="en-US" altLang="en-US" sz="2000" dirty="0">
                <a:latin typeface="Courier New" panose="02070309020205020404" pitchFamily="49" charset="0"/>
              </a:rPr>
              <a:t>5 &lt;= x</a:t>
            </a:r>
            <a:r>
              <a:rPr lang="en-US" altLang="en-US" sz="2000" dirty="0"/>
              <a:t> either has the value 1 (for true) or 0 (for false). Either value is less than 10, </a:t>
            </a:r>
            <a:r>
              <a:rPr lang="en-US" altLang="en-US" sz="2000" dirty="0">
                <a:solidFill>
                  <a:srgbClr val="FF0000"/>
                </a:solidFill>
              </a:rPr>
              <a:t>so the whole expression is always true, regardless of </a:t>
            </a:r>
            <a:r>
              <a:rPr lang="en-US" altLang="en-US" sz="2000" dirty="0">
                <a:solidFill>
                  <a:srgbClr val="FF0000"/>
                </a:solidFill>
                <a:latin typeface="Courier New" panose="02070309020205020404" pitchFamily="49" charset="0"/>
              </a:rPr>
              <a:t>x</a:t>
            </a:r>
            <a:r>
              <a:rPr lang="en-US" altLang="en-US" sz="2000" dirty="0">
                <a:solidFill>
                  <a:srgbClr val="FF0000"/>
                </a:solidFill>
              </a:rPr>
              <a:t> !</a:t>
            </a:r>
          </a:p>
        </p:txBody>
      </p:sp>
      <p:sp>
        <p:nvSpPr>
          <p:cNvPr id="73733" name="WordArt 8"/>
          <p:cNvSpPr>
            <a:spLocks noChangeArrowheads="1" noChangeShapeType="1" noTextEdit="1"/>
          </p:cNvSpPr>
          <p:nvPr/>
        </p:nvSpPr>
        <p:spPr bwMode="auto">
          <a:xfrm>
            <a:off x="1814512" y="1819979"/>
            <a:ext cx="485775" cy="4286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2700" kern="10" dirty="0">
                <a:solidFill>
                  <a:srgbClr val="008000"/>
                </a:solidFill>
                <a:effectLst>
                  <a:outerShdw dist="35921" dir="2700000" algn="ctr" rotWithShape="0">
                    <a:srgbClr val="C0C0C0">
                      <a:alpha val="79999"/>
                    </a:srgbClr>
                  </a:outerShdw>
                </a:effectLst>
                <a:latin typeface="Impact" panose="020B0806030902050204" pitchFamily="34" charset="0"/>
              </a:rPr>
              <a:t>YES</a:t>
            </a:r>
          </a:p>
        </p:txBody>
      </p:sp>
      <p:sp>
        <p:nvSpPr>
          <p:cNvPr id="73734" name="WordArt 9"/>
          <p:cNvSpPr>
            <a:spLocks noChangeArrowheads="1" noChangeShapeType="1" noTextEdit="1"/>
          </p:cNvSpPr>
          <p:nvPr/>
        </p:nvSpPr>
        <p:spPr bwMode="auto">
          <a:xfrm>
            <a:off x="2347778" y="3344081"/>
            <a:ext cx="485775" cy="4286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2700" kern="10" dirty="0">
                <a:solidFill>
                  <a:srgbClr val="FF0000"/>
                </a:solidFill>
                <a:effectLst>
                  <a:outerShdw dist="35921" dir="2700000" algn="ctr" rotWithShape="0">
                    <a:srgbClr val="C0C0C0">
                      <a:alpha val="79999"/>
                    </a:srgbClr>
                  </a:outerShdw>
                </a:effectLst>
                <a:latin typeface="Impact" panose="020B0806030902050204" pitchFamily="34" charset="0"/>
              </a:rPr>
              <a:t>NO !</a:t>
            </a:r>
          </a:p>
        </p:txBody>
      </p:sp>
    </p:spTree>
    <p:extLst>
      <p:ext uri="{BB962C8B-B14F-4D97-AF65-F5344CB8AC3E}">
        <p14:creationId xmlns:p14="http://schemas.microsoft.com/office/powerpoint/2010/main" val="4056840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1910957" y="503469"/>
            <a:ext cx="5372100" cy="514350"/>
          </a:xfrm>
        </p:spPr>
        <p:txBody>
          <a:bodyPr>
            <a:normAutofit/>
          </a:bodyPr>
          <a:lstStyle/>
          <a:p>
            <a:pPr algn="ctr" eaLnBrk="1" hangingPunct="1">
              <a:defRPr/>
            </a:pPr>
            <a:r>
              <a:rPr lang="en-US" dirty="0"/>
              <a:t>Control Structures</a:t>
            </a:r>
          </a:p>
        </p:txBody>
      </p:sp>
      <p:sp>
        <p:nvSpPr>
          <p:cNvPr id="3075" name="Rectangle 3"/>
          <p:cNvSpPr>
            <a:spLocks noGrp="1" noChangeArrowheads="1"/>
          </p:cNvSpPr>
          <p:nvPr>
            <p:ph idx="1"/>
          </p:nvPr>
        </p:nvSpPr>
        <p:spPr>
          <a:xfrm>
            <a:off x="628650" y="1017819"/>
            <a:ext cx="8245806" cy="5022373"/>
          </a:xfrm>
        </p:spPr>
        <p:txBody>
          <a:bodyPr>
            <a:noAutofit/>
          </a:bodyPr>
          <a:lstStyle/>
          <a:p>
            <a:pPr algn="just" eaLnBrk="1" hangingPunct="1">
              <a:lnSpc>
                <a:spcPct val="80000"/>
              </a:lnSpc>
              <a:buFont typeface="Wingdings" pitchFamily="2" charset="2"/>
              <a:buChar char="Ø"/>
              <a:defRPr/>
            </a:pPr>
            <a:r>
              <a:rPr lang="en-US" sz="2000" b="1" dirty="0"/>
              <a:t>A </a:t>
            </a:r>
            <a:r>
              <a:rPr lang="en-US" sz="2000" b="1" dirty="0">
                <a:solidFill>
                  <a:schemeClr val="tx2"/>
                </a:solidFill>
                <a:latin typeface="Arial Rounded MT Bold" pitchFamily="34" charset="0"/>
              </a:rPr>
              <a:t>control structure </a:t>
            </a:r>
            <a:r>
              <a:rPr lang="en-US" sz="2000" b="1" dirty="0"/>
              <a:t>refers to the order of executing the program statements.</a:t>
            </a:r>
          </a:p>
          <a:p>
            <a:pPr algn="just" eaLnBrk="1" hangingPunct="1">
              <a:lnSpc>
                <a:spcPct val="80000"/>
              </a:lnSpc>
              <a:buFont typeface="Wingdings" pitchFamily="2" charset="2"/>
              <a:buChar char="Ø"/>
              <a:defRPr/>
            </a:pPr>
            <a:r>
              <a:rPr lang="en-US" sz="2000" dirty="0"/>
              <a:t>The following three approaches can be chosen depending on the problem statement:</a:t>
            </a:r>
          </a:p>
          <a:p>
            <a:pPr algn="just" eaLnBrk="1" hangingPunct="1">
              <a:lnSpc>
                <a:spcPct val="80000"/>
              </a:lnSpc>
              <a:buFontTx/>
              <a:buNone/>
              <a:defRPr/>
            </a:pPr>
            <a:endParaRPr lang="en-US" sz="2000" dirty="0"/>
          </a:p>
          <a:p>
            <a:pPr algn="just" eaLnBrk="1" hangingPunct="1">
              <a:lnSpc>
                <a:spcPct val="80000"/>
              </a:lnSpc>
              <a:buFont typeface="Wingdings" pitchFamily="2" charset="2"/>
              <a:buChar char="ü"/>
              <a:defRPr/>
            </a:pPr>
            <a:r>
              <a:rPr lang="en-US" sz="2000" b="1" dirty="0">
                <a:solidFill>
                  <a:srgbClr val="C00000"/>
                </a:solidFill>
              </a:rPr>
              <a:t>Sequential (Serial)</a:t>
            </a:r>
          </a:p>
          <a:p>
            <a:pPr lvl="1" algn="just" eaLnBrk="1" hangingPunct="1">
              <a:lnSpc>
                <a:spcPct val="80000"/>
              </a:lnSpc>
              <a:buFont typeface="Wingdings" pitchFamily="2" charset="2"/>
              <a:buChar char="§"/>
              <a:defRPr/>
            </a:pPr>
            <a:r>
              <a:rPr lang="en-US" sz="2000" dirty="0"/>
              <a:t>In a </a:t>
            </a:r>
            <a:r>
              <a:rPr lang="en-US" sz="2000" b="1" dirty="0">
                <a:solidFill>
                  <a:srgbClr val="C00000"/>
                </a:solidFill>
              </a:rPr>
              <a:t>Sequential approach</a:t>
            </a:r>
            <a:r>
              <a:rPr lang="en-US" sz="2000" dirty="0"/>
              <a:t>, all the statements are executed in the same order as it is written.</a:t>
            </a:r>
          </a:p>
          <a:p>
            <a:pPr algn="just" eaLnBrk="1" hangingPunct="1">
              <a:lnSpc>
                <a:spcPct val="80000"/>
              </a:lnSpc>
              <a:buFontTx/>
              <a:buNone/>
              <a:defRPr/>
            </a:pPr>
            <a:endParaRPr lang="en-US" sz="2000" dirty="0"/>
          </a:p>
          <a:p>
            <a:pPr algn="just">
              <a:lnSpc>
                <a:spcPct val="80000"/>
              </a:lnSpc>
              <a:buFont typeface="Wingdings" pitchFamily="2" charset="2"/>
              <a:buChar char="ü"/>
              <a:defRPr/>
            </a:pPr>
            <a:r>
              <a:rPr lang="en-US" sz="2000" b="1" dirty="0" err="1">
                <a:solidFill>
                  <a:srgbClr val="C00000"/>
                </a:solidFill>
              </a:rPr>
              <a:t>Selectional</a:t>
            </a:r>
            <a:r>
              <a:rPr lang="en-US" sz="2000" b="1" dirty="0">
                <a:solidFill>
                  <a:srgbClr val="C00000"/>
                </a:solidFill>
              </a:rPr>
              <a:t> (Decision Making and Branching)</a:t>
            </a:r>
          </a:p>
          <a:p>
            <a:pPr lvl="1" algn="just" eaLnBrk="1" hangingPunct="1">
              <a:lnSpc>
                <a:spcPct val="80000"/>
              </a:lnSpc>
              <a:buFont typeface="Wingdings" pitchFamily="2" charset="2"/>
              <a:buChar char="§"/>
              <a:defRPr/>
            </a:pPr>
            <a:r>
              <a:rPr lang="en-US" sz="2000" dirty="0"/>
              <a:t>In a </a:t>
            </a:r>
            <a:r>
              <a:rPr lang="en-US" sz="2000" b="1" dirty="0">
                <a:solidFill>
                  <a:srgbClr val="C00000"/>
                </a:solidFill>
              </a:rPr>
              <a:t>Selectional approach</a:t>
            </a:r>
            <a:r>
              <a:rPr lang="en-US" sz="2000" dirty="0"/>
              <a:t>, based on some conditions, different set of statements are executed.</a:t>
            </a:r>
          </a:p>
          <a:p>
            <a:pPr algn="just" eaLnBrk="1" hangingPunct="1">
              <a:lnSpc>
                <a:spcPct val="80000"/>
              </a:lnSpc>
              <a:buFontTx/>
              <a:buNone/>
              <a:defRPr/>
            </a:pPr>
            <a:endParaRPr lang="en-US" sz="2000" dirty="0"/>
          </a:p>
          <a:p>
            <a:pPr algn="just">
              <a:lnSpc>
                <a:spcPct val="80000"/>
              </a:lnSpc>
              <a:buFont typeface="Wingdings" pitchFamily="2" charset="2"/>
              <a:buChar char="ü"/>
              <a:defRPr/>
            </a:pPr>
            <a:r>
              <a:rPr lang="en-US" sz="2000" b="1" dirty="0">
                <a:solidFill>
                  <a:srgbClr val="C00000"/>
                </a:solidFill>
              </a:rPr>
              <a:t>Iterational (Repetition)</a:t>
            </a:r>
          </a:p>
          <a:p>
            <a:pPr lvl="1" algn="just" eaLnBrk="1" hangingPunct="1">
              <a:lnSpc>
                <a:spcPct val="80000"/>
              </a:lnSpc>
              <a:buFont typeface="Wingdings" pitchFamily="2" charset="2"/>
              <a:buChar char="§"/>
              <a:defRPr/>
            </a:pPr>
            <a:r>
              <a:rPr lang="en-US" sz="2000" dirty="0"/>
              <a:t>In an </a:t>
            </a:r>
            <a:r>
              <a:rPr lang="en-US" sz="2000" b="1" dirty="0">
                <a:solidFill>
                  <a:srgbClr val="C00000"/>
                </a:solidFill>
              </a:rPr>
              <a:t>Iterational approach </a:t>
            </a:r>
            <a:r>
              <a:rPr lang="en-US" sz="2000" dirty="0"/>
              <a:t>certain statements are executed repeatedly.</a:t>
            </a:r>
          </a:p>
        </p:txBody>
      </p:sp>
      <p:sp>
        <p:nvSpPr>
          <p:cNvPr id="37893"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AADD7A9D-C3B8-4941-B92F-8BB7A22DA408}" type="datetime1">
              <a:rPr lang="en-US" altLang="en-US" smtClean="0"/>
              <a:pPr/>
              <a:t>2/12/2024</a:t>
            </a:fld>
            <a:endParaRPr lang="en-US" altLang="en-US"/>
          </a:p>
        </p:txBody>
      </p:sp>
      <p:sp>
        <p:nvSpPr>
          <p:cNvPr id="37892" name="Slide Number Placeholder 9"/>
          <p:cNvSpPr>
            <a:spLocks noGrp="1"/>
          </p:cNvSpPr>
          <p:nvPr>
            <p:ph type="sldNum" sz="quarter" idx="12"/>
          </p:nvPr>
        </p:nvSpPr>
        <p:spPr bwMode="auto">
          <a:xfrm>
            <a:off x="7469746" y="6384909"/>
            <a:ext cx="1404710" cy="18386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7CD06A37-DBFA-4A4F-B20D-29AB45CFF446}" type="slidenum">
              <a:rPr lang="en-US" altLang="en-US" b="0" smtClean="0">
                <a:solidFill>
                  <a:srgbClr val="000000"/>
                </a:solidFill>
              </a:rPr>
              <a:pPr/>
              <a:t>2</a:t>
            </a:fld>
            <a:endParaRPr lang="en-US" altLang="en-US" b="0" dirty="0">
              <a:solidFill>
                <a:srgbClr val="000000"/>
              </a:solidFill>
            </a:endParaRPr>
          </a:p>
        </p:txBody>
      </p:sp>
    </p:spTree>
    <p:extLst>
      <p:ext uri="{BB962C8B-B14F-4D97-AF65-F5344CB8AC3E}">
        <p14:creationId xmlns:p14="http://schemas.microsoft.com/office/powerpoint/2010/main" val="134088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ADBA05B-9171-4F5C-914B-28EFB49F11A4}"/>
              </a:ext>
            </a:extLst>
          </p:cNvPr>
          <p:cNvPicPr>
            <a:picLocks noChangeAspect="1"/>
          </p:cNvPicPr>
          <p:nvPr/>
        </p:nvPicPr>
        <p:blipFill rotWithShape="1">
          <a:blip r:embed="rId2"/>
          <a:srcRect l="20326" t="20276" r="22935" b="16245"/>
          <a:stretch/>
        </p:blipFill>
        <p:spPr>
          <a:xfrm>
            <a:off x="99334" y="557418"/>
            <a:ext cx="9559015" cy="5700507"/>
          </a:xfrm>
          <a:prstGeom prst="rect">
            <a:avLst/>
          </a:prstGeom>
        </p:spPr>
      </p:pic>
    </p:spTree>
    <p:extLst>
      <p:ext uri="{BB962C8B-B14F-4D97-AF65-F5344CB8AC3E}">
        <p14:creationId xmlns:p14="http://schemas.microsoft.com/office/powerpoint/2010/main" val="746816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2057400" y="762868"/>
            <a:ext cx="5372100" cy="514350"/>
          </a:xfrm>
        </p:spPr>
        <p:txBody>
          <a:bodyPr>
            <a:normAutofit/>
          </a:bodyPr>
          <a:lstStyle/>
          <a:p>
            <a:pPr algn="ctr" eaLnBrk="1" hangingPunct="1">
              <a:defRPr/>
            </a:pPr>
            <a:r>
              <a:rPr lang="en-US" dirty="0">
                <a:solidFill>
                  <a:schemeClr val="tx2"/>
                </a:solidFill>
              </a:rPr>
              <a:t>Different forms of </a:t>
            </a:r>
            <a:r>
              <a:rPr lang="en-US" dirty="0">
                <a:solidFill>
                  <a:srgbClr val="C00000"/>
                </a:solidFill>
              </a:rPr>
              <a:t>if</a:t>
            </a:r>
            <a:r>
              <a:rPr lang="en-US" dirty="0">
                <a:solidFill>
                  <a:schemeClr val="tx2"/>
                </a:solidFill>
              </a:rPr>
              <a:t> statement</a:t>
            </a:r>
          </a:p>
        </p:txBody>
      </p:sp>
      <p:sp>
        <p:nvSpPr>
          <p:cNvPr id="41986"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eaLnBrk="1" hangingPunct="1">
              <a:lnSpc>
                <a:spcPct val="150000"/>
              </a:lnSpc>
              <a:buFontTx/>
              <a:buNone/>
            </a:pPr>
            <a:r>
              <a:rPr lang="en-US" altLang="en-US" sz="2400" dirty="0"/>
              <a:t>1. Simple</a:t>
            </a:r>
            <a:r>
              <a:rPr lang="en-US" altLang="en-US" sz="2400" dirty="0">
                <a:solidFill>
                  <a:srgbClr val="C00000"/>
                </a:solidFill>
              </a:rPr>
              <a:t> </a:t>
            </a:r>
            <a:r>
              <a:rPr lang="en-US" altLang="en-US" sz="2400" dirty="0">
                <a:solidFill>
                  <a:srgbClr val="C00000"/>
                </a:solidFill>
                <a:latin typeface="Arial Rounded MT Bold" panose="020F0704030504030204" pitchFamily="34" charset="0"/>
              </a:rPr>
              <a:t>if </a:t>
            </a:r>
            <a:r>
              <a:rPr lang="en-US" altLang="en-US" sz="2400" dirty="0"/>
              <a:t>statement.</a:t>
            </a:r>
          </a:p>
          <a:p>
            <a:pPr eaLnBrk="1" hangingPunct="1">
              <a:lnSpc>
                <a:spcPct val="150000"/>
              </a:lnSpc>
              <a:buFontTx/>
              <a:buNone/>
            </a:pPr>
            <a:r>
              <a:rPr lang="en-US" altLang="en-US" sz="2400" dirty="0"/>
              <a:t>2. </a:t>
            </a:r>
            <a:r>
              <a:rPr lang="en-US" altLang="en-US" sz="2400" dirty="0">
                <a:solidFill>
                  <a:srgbClr val="C00000"/>
                </a:solidFill>
                <a:latin typeface="Arial Rounded MT Bold" panose="020F0704030504030204" pitchFamily="34" charset="0"/>
              </a:rPr>
              <a:t>if…else</a:t>
            </a:r>
            <a:r>
              <a:rPr lang="en-US" altLang="en-US" sz="2400" dirty="0">
                <a:latin typeface="Arial Rounded MT Bold" panose="020F0704030504030204" pitchFamily="34" charset="0"/>
              </a:rPr>
              <a:t> </a:t>
            </a:r>
            <a:r>
              <a:rPr lang="en-US" altLang="en-US" sz="2400" dirty="0"/>
              <a:t>statement.</a:t>
            </a:r>
          </a:p>
          <a:p>
            <a:pPr eaLnBrk="1" hangingPunct="1">
              <a:lnSpc>
                <a:spcPct val="150000"/>
              </a:lnSpc>
              <a:buFontTx/>
              <a:buNone/>
            </a:pPr>
            <a:r>
              <a:rPr lang="en-US" altLang="en-US" sz="2400" dirty="0"/>
              <a:t>3. Nested</a:t>
            </a:r>
            <a:r>
              <a:rPr lang="en-US" altLang="en-US" sz="2400" dirty="0">
                <a:solidFill>
                  <a:srgbClr val="C00000"/>
                </a:solidFill>
                <a:latin typeface="Arial Rounded MT Bold" panose="020F0704030504030204" pitchFamily="34" charset="0"/>
              </a:rPr>
              <a:t> if…else</a:t>
            </a:r>
            <a:r>
              <a:rPr lang="en-US" altLang="en-US" sz="2400" dirty="0">
                <a:latin typeface="Arial Rounded MT Bold" panose="020F0704030504030204" pitchFamily="34" charset="0"/>
              </a:rPr>
              <a:t> </a:t>
            </a:r>
            <a:r>
              <a:rPr lang="en-US" altLang="en-US" sz="2400" dirty="0"/>
              <a:t>statement.</a:t>
            </a:r>
          </a:p>
          <a:p>
            <a:pPr eaLnBrk="1" hangingPunct="1">
              <a:lnSpc>
                <a:spcPct val="150000"/>
              </a:lnSpc>
              <a:buFontTx/>
              <a:buNone/>
            </a:pPr>
            <a:r>
              <a:rPr lang="en-US" altLang="en-US" sz="2400" dirty="0"/>
              <a:t>4. </a:t>
            </a:r>
            <a:r>
              <a:rPr lang="en-US" altLang="en-US" sz="2400" dirty="0">
                <a:solidFill>
                  <a:srgbClr val="C00000"/>
                </a:solidFill>
                <a:latin typeface="Arial Rounded MT Bold" panose="020F0704030504030204" pitchFamily="34" charset="0"/>
              </a:rPr>
              <a:t>else if </a:t>
            </a:r>
            <a:r>
              <a:rPr lang="en-US" altLang="en-US" sz="2400" dirty="0"/>
              <a:t>ladder</a:t>
            </a:r>
          </a:p>
          <a:p>
            <a:pPr marL="0" marR="0" lvl="0" indent="0" algn="l" defTabSz="914400" rtl="0" eaLnBrk="0" fontAlgn="base" latinLnBrk="0" hangingPunct="0">
              <a:lnSpc>
                <a:spcPct val="100000"/>
              </a:lnSpc>
              <a:spcBef>
                <a:spcPct val="0"/>
              </a:spcBef>
              <a:spcAft>
                <a:spcPct val="0"/>
              </a:spcAft>
              <a:buClrTx/>
              <a:buSzTx/>
              <a:buNone/>
              <a:tabLst/>
            </a:pPr>
            <a:r>
              <a:rPr lang="en-US" altLang="en-US" sz="2400" dirty="0">
                <a:latin typeface="urw-din"/>
              </a:rPr>
              <a:t>5. </a:t>
            </a:r>
            <a:r>
              <a:rPr lang="en-US" altLang="en-US" sz="2400" b="1" dirty="0">
                <a:latin typeface="urw-din"/>
              </a:rPr>
              <a:t>Jump Statements:</a:t>
            </a:r>
            <a:endParaRPr kumimoji="0" lang="en-US" altLang="en-US" sz="2400" b="1" i="0" strike="noStrike" cap="none" normalizeH="0" baseline="0" dirty="0">
              <a:ln>
                <a:noFill/>
              </a:ln>
              <a:effectLst/>
              <a:latin typeface="urw-din"/>
            </a:endParaRPr>
          </a:p>
          <a:p>
            <a:pPr marL="0" marR="0" lvl="0" indent="0" algn="l" defTabSz="914400" rtl="0" eaLnBrk="0" fontAlgn="base" latinLnBrk="0" hangingPunct="0">
              <a:lnSpc>
                <a:spcPct val="100000"/>
              </a:lnSpc>
              <a:spcBef>
                <a:spcPct val="0"/>
              </a:spcBef>
              <a:spcAft>
                <a:spcPct val="0"/>
              </a:spcAft>
              <a:buClrTx/>
              <a:buSzTx/>
              <a:buNone/>
              <a:tabLst/>
            </a:pPr>
            <a:r>
              <a:rPr lang="en-US" altLang="en-US" sz="2400" dirty="0">
                <a:latin typeface="urw-din"/>
              </a:rPr>
              <a:t>	break</a:t>
            </a:r>
            <a:endParaRPr kumimoji="0" lang="en-US" altLang="en-US" sz="2400" b="0" i="0" strike="noStrike" cap="none" normalizeH="0" baseline="0" dirty="0">
              <a:ln>
                <a:noFill/>
              </a:ln>
              <a:effectLst/>
              <a:latin typeface="urw-din"/>
            </a:endParaRPr>
          </a:p>
          <a:p>
            <a:pPr marL="0" marR="0" lvl="0" indent="0" algn="l" defTabSz="914400" rtl="0" eaLnBrk="0" fontAlgn="base" latinLnBrk="0" hangingPunct="0">
              <a:lnSpc>
                <a:spcPct val="100000"/>
              </a:lnSpc>
              <a:spcBef>
                <a:spcPct val="0"/>
              </a:spcBef>
              <a:spcAft>
                <a:spcPct val="0"/>
              </a:spcAft>
              <a:buClrTx/>
              <a:buSzTx/>
              <a:buNone/>
              <a:tabLst/>
            </a:pPr>
            <a:r>
              <a:rPr lang="en-US" altLang="en-US" sz="2400" dirty="0">
                <a:latin typeface="urw-din"/>
              </a:rPr>
              <a:t>	continue</a:t>
            </a:r>
            <a:endParaRPr kumimoji="0" lang="en-US" altLang="en-US" sz="2400" b="0" i="0" strike="noStrike" cap="none" normalizeH="0" baseline="0" dirty="0">
              <a:ln>
                <a:noFill/>
              </a:ln>
              <a:effectLst/>
              <a:latin typeface="urw-din"/>
            </a:endParaRPr>
          </a:p>
          <a:p>
            <a:pPr marL="0" marR="0" lvl="0" indent="0" algn="l" defTabSz="914400" rtl="0" eaLnBrk="0" fontAlgn="base" latinLnBrk="0" hangingPunct="0">
              <a:lnSpc>
                <a:spcPct val="100000"/>
              </a:lnSpc>
              <a:spcBef>
                <a:spcPct val="0"/>
              </a:spcBef>
              <a:spcAft>
                <a:spcPct val="0"/>
              </a:spcAft>
              <a:buClrTx/>
              <a:buSzTx/>
              <a:buNone/>
              <a:tabLst/>
            </a:pPr>
            <a:r>
              <a:rPr lang="en-US" altLang="en-US" sz="2400" dirty="0">
                <a:latin typeface="urw-din"/>
              </a:rPr>
              <a:t>	</a:t>
            </a:r>
            <a:r>
              <a:rPr lang="en-US" altLang="en-US" sz="2400" dirty="0" err="1">
                <a:latin typeface="urw-din"/>
              </a:rPr>
              <a:t>goto</a:t>
            </a:r>
            <a:endParaRPr kumimoji="0" lang="en-US" altLang="en-US" sz="2400" b="0" i="0" strike="noStrike" cap="none" normalizeH="0" baseline="0" dirty="0">
              <a:ln>
                <a:noFill/>
              </a:ln>
              <a:effectLst/>
              <a:latin typeface="urw-din"/>
            </a:endParaRPr>
          </a:p>
          <a:p>
            <a:pPr marL="0" marR="0" lvl="0" indent="0" algn="l" defTabSz="914400" rtl="0" eaLnBrk="0" fontAlgn="base" latinLnBrk="0" hangingPunct="0">
              <a:lnSpc>
                <a:spcPct val="100000"/>
              </a:lnSpc>
              <a:spcBef>
                <a:spcPct val="0"/>
              </a:spcBef>
              <a:spcAft>
                <a:spcPct val="0"/>
              </a:spcAft>
              <a:buClrTx/>
              <a:buSzTx/>
              <a:buNone/>
              <a:tabLst/>
            </a:pPr>
            <a:r>
              <a:rPr lang="en-US" altLang="en-US" sz="2400" dirty="0">
                <a:latin typeface="urw-din"/>
              </a:rPr>
              <a:t>	return</a:t>
            </a:r>
            <a:endParaRPr kumimoji="0" lang="en-US" altLang="en-US" sz="2400" b="0" i="0" strike="noStrike" cap="none" normalizeH="0" baseline="0" dirty="0">
              <a:ln>
                <a:noFill/>
              </a:ln>
              <a:effectLst/>
              <a:latin typeface="urw-din"/>
            </a:endParaRPr>
          </a:p>
          <a:p>
            <a:pPr eaLnBrk="1" hangingPunct="1">
              <a:lnSpc>
                <a:spcPct val="200000"/>
              </a:lnSpc>
              <a:buFontTx/>
              <a:buNone/>
            </a:pPr>
            <a:endParaRPr lang="en-US" altLang="en-US" sz="2400" dirty="0"/>
          </a:p>
        </p:txBody>
      </p:sp>
      <p:sp>
        <p:nvSpPr>
          <p:cNvPr id="41989"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02B941A7-8D34-4346-A9D0-AAD4810F18F1}" type="datetime1">
              <a:rPr lang="en-US" altLang="en-US" smtClean="0"/>
              <a:pPr/>
              <a:t>2/12/2024</a:t>
            </a:fld>
            <a:endParaRPr lang="en-US" altLang="en-US"/>
          </a:p>
        </p:txBody>
      </p:sp>
      <p:sp>
        <p:nvSpPr>
          <p:cNvPr id="41990"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41988" name="Slide Number Placeholder 9"/>
          <p:cNvSpPr>
            <a:spLocks noGrp="1"/>
          </p:cNvSpPr>
          <p:nvPr>
            <p:ph type="sldNum" sz="quarter" idx="12"/>
          </p:nvPr>
        </p:nvSpPr>
        <p:spPr bwMode="auto">
          <a:xfrm>
            <a:off x="5772150" y="6356351"/>
            <a:ext cx="3314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6AC4CA4B-E57B-429D-B99D-3FAAC45F2189}" type="slidenum">
              <a:rPr lang="en-US" altLang="en-US" b="0" smtClean="0">
                <a:solidFill>
                  <a:srgbClr val="000000"/>
                </a:solidFill>
              </a:rPr>
              <a:pPr/>
              <a:t>4</a:t>
            </a:fld>
            <a:endParaRPr lang="en-US" altLang="en-US" b="0">
              <a:solidFill>
                <a:srgbClr val="000000"/>
              </a:solidFill>
            </a:endParaRPr>
          </a:p>
        </p:txBody>
      </p:sp>
    </p:spTree>
    <p:extLst>
      <p:ext uri="{BB962C8B-B14F-4D97-AF65-F5344CB8AC3E}">
        <p14:creationId xmlns:p14="http://schemas.microsoft.com/office/powerpoint/2010/main" val="2195579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2057400" y="971550"/>
            <a:ext cx="5372100" cy="514350"/>
          </a:xfrm>
        </p:spPr>
        <p:txBody>
          <a:bodyPr>
            <a:normAutofit/>
          </a:bodyPr>
          <a:lstStyle/>
          <a:p>
            <a:pPr algn="ctr" eaLnBrk="1" hangingPunct="1">
              <a:defRPr/>
            </a:pPr>
            <a:r>
              <a:rPr lang="en-US">
                <a:solidFill>
                  <a:srgbClr val="002060"/>
                </a:solidFill>
              </a:rPr>
              <a:t>Simple</a:t>
            </a:r>
            <a:r>
              <a:rPr lang="en-US">
                <a:solidFill>
                  <a:schemeClr val="accent2"/>
                </a:solidFill>
              </a:rPr>
              <a:t> </a:t>
            </a:r>
            <a:r>
              <a:rPr lang="en-US"/>
              <a:t>if</a:t>
            </a:r>
            <a:r>
              <a:rPr lang="en-US">
                <a:solidFill>
                  <a:schemeClr val="accent2"/>
                </a:solidFill>
              </a:rPr>
              <a:t> </a:t>
            </a:r>
            <a:r>
              <a:rPr lang="en-US">
                <a:solidFill>
                  <a:srgbClr val="002060"/>
                </a:solidFill>
              </a:rPr>
              <a:t>Statement</a:t>
            </a:r>
          </a:p>
        </p:txBody>
      </p:sp>
      <p:sp>
        <p:nvSpPr>
          <p:cNvPr id="44034"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fontScale="92500" lnSpcReduction="10000"/>
          </a:bodyPr>
          <a:lstStyle/>
          <a:p>
            <a:pPr eaLnBrk="1" hangingPunct="1">
              <a:lnSpc>
                <a:spcPct val="80000"/>
              </a:lnSpc>
            </a:pPr>
            <a:endParaRPr lang="en-US" altLang="en-US" sz="2200" b="1" dirty="0"/>
          </a:p>
          <a:p>
            <a:pPr eaLnBrk="1" hangingPunct="1">
              <a:lnSpc>
                <a:spcPct val="80000"/>
              </a:lnSpc>
            </a:pPr>
            <a:endParaRPr lang="en-US" altLang="en-US" sz="2200" b="1" dirty="0"/>
          </a:p>
          <a:p>
            <a:pPr eaLnBrk="1" hangingPunct="1">
              <a:lnSpc>
                <a:spcPct val="80000"/>
              </a:lnSpc>
              <a:buFontTx/>
              <a:buNone/>
            </a:pPr>
            <a:r>
              <a:rPr lang="en-US" altLang="en-US" sz="2200" b="1" dirty="0"/>
              <a:t>General form of the simplest if statement:</a:t>
            </a:r>
          </a:p>
          <a:p>
            <a:pPr eaLnBrk="1" hangingPunct="1">
              <a:lnSpc>
                <a:spcPct val="80000"/>
              </a:lnSpc>
              <a:buFontTx/>
              <a:buNone/>
            </a:pPr>
            <a:endParaRPr lang="en-US" altLang="en-US" sz="2200" b="1" dirty="0"/>
          </a:p>
          <a:p>
            <a:pPr eaLnBrk="1" hangingPunct="1">
              <a:lnSpc>
                <a:spcPct val="80000"/>
              </a:lnSpc>
              <a:buFontTx/>
              <a:buNone/>
            </a:pPr>
            <a:r>
              <a:rPr lang="en-US" altLang="en-US" sz="2200" b="1" dirty="0"/>
              <a:t>                </a:t>
            </a:r>
            <a:r>
              <a:rPr lang="en-US" altLang="en-US" sz="2200" b="1" dirty="0">
                <a:solidFill>
                  <a:schemeClr val="accent2"/>
                </a:solidFill>
              </a:rPr>
              <a:t>if (</a:t>
            </a:r>
            <a:r>
              <a:rPr lang="en-US" altLang="en-US" sz="2200" b="1" i="1" dirty="0">
                <a:solidFill>
                  <a:srgbClr val="C00000"/>
                </a:solidFill>
              </a:rPr>
              <a:t>test Expression</a:t>
            </a:r>
            <a:r>
              <a:rPr lang="en-US" altLang="en-US" sz="2200" b="1" dirty="0">
                <a:solidFill>
                  <a:schemeClr val="accent2"/>
                </a:solidFill>
              </a:rPr>
              <a:t>)</a:t>
            </a:r>
          </a:p>
          <a:p>
            <a:pPr eaLnBrk="1" hangingPunct="1">
              <a:lnSpc>
                <a:spcPct val="80000"/>
              </a:lnSpc>
              <a:buFontTx/>
              <a:buNone/>
            </a:pPr>
            <a:r>
              <a:rPr lang="en-US" altLang="en-US" sz="2200" b="1" dirty="0">
                <a:solidFill>
                  <a:schemeClr val="accent2"/>
                </a:solidFill>
              </a:rPr>
              <a:t>                     {</a:t>
            </a:r>
          </a:p>
          <a:p>
            <a:pPr eaLnBrk="1" hangingPunct="1">
              <a:lnSpc>
                <a:spcPct val="80000"/>
              </a:lnSpc>
              <a:buFontTx/>
              <a:buNone/>
            </a:pPr>
            <a:r>
              <a:rPr lang="en-US" altLang="en-US" sz="2200" b="1" dirty="0">
                <a:solidFill>
                  <a:schemeClr val="accent2"/>
                </a:solidFill>
              </a:rPr>
              <a:t>	                    </a:t>
            </a:r>
            <a:r>
              <a:rPr lang="en-US" altLang="en-US" sz="2200" b="1" dirty="0">
                <a:solidFill>
                  <a:srgbClr val="002060"/>
                </a:solidFill>
              </a:rPr>
              <a:t>statement-block;</a:t>
            </a:r>
          </a:p>
          <a:p>
            <a:pPr eaLnBrk="1" hangingPunct="1">
              <a:lnSpc>
                <a:spcPct val="80000"/>
              </a:lnSpc>
              <a:buFontTx/>
              <a:buNone/>
            </a:pPr>
            <a:r>
              <a:rPr lang="en-US" altLang="en-US" sz="2200" b="1" dirty="0">
                <a:solidFill>
                  <a:schemeClr val="accent2"/>
                </a:solidFill>
              </a:rPr>
              <a:t>                      }</a:t>
            </a:r>
          </a:p>
          <a:p>
            <a:pPr eaLnBrk="1" hangingPunct="1">
              <a:lnSpc>
                <a:spcPct val="80000"/>
              </a:lnSpc>
              <a:buFontTx/>
              <a:buNone/>
            </a:pPr>
            <a:r>
              <a:rPr lang="en-US" altLang="en-US" sz="2200" b="1" dirty="0">
                <a:solidFill>
                  <a:schemeClr val="accent2"/>
                </a:solidFill>
              </a:rPr>
              <a:t>		    	</a:t>
            </a:r>
            <a:r>
              <a:rPr lang="en-US" altLang="en-US" sz="2200" b="1" dirty="0" err="1"/>
              <a:t>next_statement</a:t>
            </a:r>
            <a:r>
              <a:rPr lang="en-US" altLang="en-US" sz="2200" b="1" dirty="0"/>
              <a:t>;</a:t>
            </a:r>
          </a:p>
          <a:p>
            <a:pPr eaLnBrk="1" hangingPunct="1">
              <a:lnSpc>
                <a:spcPct val="80000"/>
              </a:lnSpc>
              <a:buFontTx/>
              <a:buNone/>
            </a:pPr>
            <a:endParaRPr lang="en-US" altLang="en-US" sz="2200" b="1" dirty="0">
              <a:solidFill>
                <a:schemeClr val="accent2"/>
              </a:solidFill>
            </a:endParaRPr>
          </a:p>
          <a:p>
            <a:pPr eaLnBrk="1" hangingPunct="1">
              <a:lnSpc>
                <a:spcPct val="80000"/>
              </a:lnSpc>
              <a:buFontTx/>
              <a:buNone/>
            </a:pPr>
            <a:endParaRPr lang="en-US" altLang="en-US" b="1" dirty="0"/>
          </a:p>
          <a:p>
            <a:pPr eaLnBrk="1" hangingPunct="1">
              <a:lnSpc>
                <a:spcPct val="80000"/>
              </a:lnSpc>
              <a:buFontTx/>
              <a:buNone/>
            </a:pPr>
            <a:r>
              <a:rPr lang="en-US" altLang="en-US" sz="1800" b="1" dirty="0"/>
              <a:t> </a:t>
            </a:r>
          </a:p>
          <a:p>
            <a:pPr eaLnBrk="1" hangingPunct="1">
              <a:lnSpc>
                <a:spcPct val="80000"/>
              </a:lnSpc>
              <a:buFontTx/>
              <a:buNone/>
            </a:pPr>
            <a:r>
              <a:rPr lang="en-US" altLang="en-US" sz="1800" b="1" dirty="0"/>
              <a:t>   </a:t>
            </a:r>
          </a:p>
          <a:p>
            <a:pPr eaLnBrk="1" hangingPunct="1">
              <a:lnSpc>
                <a:spcPct val="80000"/>
              </a:lnSpc>
              <a:buFontTx/>
              <a:buNone/>
            </a:pPr>
            <a:endParaRPr lang="en-US" altLang="en-US" sz="1800" b="1" dirty="0"/>
          </a:p>
          <a:p>
            <a:pPr eaLnBrk="1" hangingPunct="1">
              <a:lnSpc>
                <a:spcPct val="80000"/>
              </a:lnSpc>
              <a:buFontTx/>
              <a:buNone/>
            </a:pPr>
            <a:endParaRPr lang="en-US" altLang="en-US" sz="1800" b="1" dirty="0"/>
          </a:p>
          <a:p>
            <a:pPr eaLnBrk="1" hangingPunct="1">
              <a:lnSpc>
                <a:spcPct val="80000"/>
              </a:lnSpc>
              <a:buFontTx/>
              <a:buNone/>
            </a:pPr>
            <a:r>
              <a:rPr lang="en-US" altLang="en-US" sz="1800" b="1" dirty="0"/>
              <a:t>  </a:t>
            </a:r>
          </a:p>
        </p:txBody>
      </p:sp>
      <p:sp>
        <p:nvSpPr>
          <p:cNvPr id="44038"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1FAD46EE-BCA0-4D4D-A9C7-F34527A9C5E6}" type="datetime1">
              <a:rPr lang="en-US" altLang="en-US" smtClean="0"/>
              <a:pPr/>
              <a:t>2/12/2024</a:t>
            </a:fld>
            <a:endParaRPr lang="en-US" altLang="en-US"/>
          </a:p>
        </p:txBody>
      </p:sp>
      <p:sp>
        <p:nvSpPr>
          <p:cNvPr id="44039"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44036" name="Slide Number Placeholder 9"/>
          <p:cNvSpPr>
            <a:spLocks noGrp="1"/>
          </p:cNvSpPr>
          <p:nvPr>
            <p:ph type="sldNum" sz="quarter" idx="12"/>
          </p:nvPr>
        </p:nvSpPr>
        <p:spPr bwMode="auto">
          <a:xfrm>
            <a:off x="5559756" y="6401991"/>
            <a:ext cx="3314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7E715082-EDEB-4A1C-9B45-7D199F571296}" type="slidenum">
              <a:rPr lang="en-US" altLang="en-US" b="0" smtClean="0">
                <a:solidFill>
                  <a:srgbClr val="000000"/>
                </a:solidFill>
              </a:rPr>
              <a:pPr/>
              <a:t>5</a:t>
            </a:fld>
            <a:endParaRPr lang="en-US" altLang="en-US" b="0">
              <a:solidFill>
                <a:srgbClr val="000000"/>
              </a:solidFill>
            </a:endParaRPr>
          </a:p>
        </p:txBody>
      </p:sp>
      <p:sp>
        <p:nvSpPr>
          <p:cNvPr id="44037" name="AutoShape 5"/>
          <p:cNvSpPr>
            <a:spLocks noChangeArrowheads="1"/>
          </p:cNvSpPr>
          <p:nvPr/>
        </p:nvSpPr>
        <p:spPr bwMode="auto">
          <a:xfrm>
            <a:off x="3608553" y="2408349"/>
            <a:ext cx="3977104" cy="2936383"/>
          </a:xfrm>
          <a:prstGeom prst="cloudCallout">
            <a:avLst>
              <a:gd name="adj1" fmla="val -77995"/>
              <a:gd name="adj2" fmla="val -37028"/>
            </a:avLst>
          </a:prstGeom>
          <a:noFill/>
          <a:ln w="9525">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2000" dirty="0">
                <a:latin typeface="+mn-lt"/>
              </a:rPr>
              <a:t>If expression is true  (non-zero), executes statement.</a:t>
            </a:r>
          </a:p>
          <a:p>
            <a:pPr eaLnBrk="1" hangingPunct="1"/>
            <a:r>
              <a:rPr lang="en-US" altLang="en-US" sz="2000" dirty="0">
                <a:latin typeface="+mn-lt"/>
              </a:rPr>
              <a:t>It gives you the choice of executing statement or skipping it.</a:t>
            </a:r>
          </a:p>
        </p:txBody>
      </p:sp>
    </p:spTree>
    <p:extLst>
      <p:ext uri="{BB962C8B-B14F-4D97-AF65-F5344CB8AC3E}">
        <p14:creationId xmlns:p14="http://schemas.microsoft.com/office/powerpoint/2010/main" val="1016731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Title 1"/>
          <p:cNvSpPr>
            <a:spLocks noGrp="1"/>
          </p:cNvSpPr>
          <p:nvPr>
            <p:ph type="title"/>
          </p:nvPr>
        </p:nvSpPr>
        <p:spPr>
          <a:xfrm>
            <a:off x="1968454" y="690535"/>
            <a:ext cx="5372100" cy="514350"/>
          </a:xfrm>
        </p:spPr>
        <p:txBody>
          <a:bodyPr/>
          <a:lstStyle/>
          <a:p>
            <a:pPr algn="ctr"/>
            <a:r>
              <a:rPr lang="en-US" altLang="en-US" dirty="0"/>
              <a:t>if Statement- </a:t>
            </a:r>
            <a:r>
              <a:rPr lang="en-US" altLang="en-US" b="1" dirty="0">
                <a:solidFill>
                  <a:srgbClr val="C00000"/>
                </a:solidFill>
                <a:latin typeface="Tempus Sans ITC" panose="04020404030D07020202" pitchFamily="82" charset="0"/>
              </a:rPr>
              <a:t>explanation</a:t>
            </a:r>
          </a:p>
        </p:txBody>
      </p:sp>
      <p:sp>
        <p:nvSpPr>
          <p:cNvPr id="46085"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FFAF7811-218C-4857-9E19-E94E4588E01C}" type="datetime1">
              <a:rPr lang="en-US" altLang="en-US" smtClean="0"/>
              <a:pPr/>
              <a:t>2/12/2024</a:t>
            </a:fld>
            <a:endParaRPr lang="en-US" altLang="en-US"/>
          </a:p>
        </p:txBody>
      </p:sp>
      <p:sp>
        <p:nvSpPr>
          <p:cNvPr id="46086"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46084" name="Slide Number Placeholder 9"/>
          <p:cNvSpPr>
            <a:spLocks noGrp="1"/>
          </p:cNvSpPr>
          <p:nvPr>
            <p:ph type="sldNum" sz="quarter" idx="12"/>
          </p:nvPr>
        </p:nvSpPr>
        <p:spPr bwMode="auto">
          <a:xfrm>
            <a:off x="5591846" y="6401991"/>
            <a:ext cx="3314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2CC26200-9E9A-4FED-9A6E-D66F56DF2470}" type="slidenum">
              <a:rPr lang="en-US" altLang="en-US" b="0" smtClean="0">
                <a:solidFill>
                  <a:srgbClr val="000000"/>
                </a:solidFill>
              </a:rPr>
              <a:pPr/>
              <a:t>6</a:t>
            </a:fld>
            <a:endParaRPr lang="en-US" altLang="en-US" b="0">
              <a:solidFill>
                <a:srgbClr val="000000"/>
              </a:solidFill>
            </a:endParaRPr>
          </a:p>
        </p:txBody>
      </p:sp>
      <p:sp>
        <p:nvSpPr>
          <p:cNvPr id="10244" name="Rectangle 5"/>
          <p:cNvSpPr>
            <a:spLocks noChangeArrowheads="1"/>
          </p:cNvSpPr>
          <p:nvPr/>
        </p:nvSpPr>
        <p:spPr bwMode="auto">
          <a:xfrm>
            <a:off x="628649" y="1204885"/>
            <a:ext cx="8051711" cy="4708981"/>
          </a:xfrm>
          <a:prstGeom prst="rect">
            <a:avLst/>
          </a:prstGeom>
          <a:noFill/>
          <a:ln w="9525">
            <a:noFill/>
            <a:miter lim="800000"/>
            <a:headEnd/>
            <a:tailEnd/>
          </a:ln>
        </p:spPr>
        <p:txBody>
          <a:bodyPr wrap="square" anchor="ctr">
            <a:spAutoFit/>
          </a:bodyPr>
          <a:lstStyle/>
          <a:p>
            <a:pPr algn="just">
              <a:buFont typeface="Wingdings" pitchFamily="2" charset="2"/>
              <a:buChar char="Ø"/>
              <a:defRPr/>
            </a:pPr>
            <a:r>
              <a:rPr lang="en-US" sz="2000" b="1" dirty="0"/>
              <a:t> (</a:t>
            </a:r>
            <a:r>
              <a:rPr lang="en-US" sz="2000" b="1" i="1" dirty="0">
                <a:solidFill>
                  <a:srgbClr val="993300"/>
                </a:solidFill>
              </a:rPr>
              <a:t>test Expression</a:t>
            </a:r>
            <a:r>
              <a:rPr lang="en-US" sz="2000" b="1" dirty="0"/>
              <a:t>) is first evaluated.</a:t>
            </a:r>
          </a:p>
          <a:p>
            <a:pPr algn="just">
              <a:defRPr/>
            </a:pPr>
            <a:endParaRPr lang="en-US" sz="2000" b="1" dirty="0"/>
          </a:p>
          <a:p>
            <a:pPr marL="171450" indent="-171450" algn="just">
              <a:buFont typeface="Wingdings" pitchFamily="2" charset="2"/>
              <a:buChar char="Ø"/>
              <a:defRPr/>
            </a:pPr>
            <a:r>
              <a:rPr lang="en-US" sz="2000" b="1" dirty="0"/>
              <a:t> If </a:t>
            </a:r>
            <a:r>
              <a:rPr lang="en-US" sz="2000" b="1" dirty="0">
                <a:solidFill>
                  <a:srgbClr val="993300"/>
                </a:solidFill>
              </a:rPr>
              <a:t>TRUE </a:t>
            </a:r>
            <a:r>
              <a:rPr lang="en-US" sz="2000" b="1" dirty="0"/>
              <a:t>(non-zero), the  ‘if’ statement block is executed.</a:t>
            </a:r>
          </a:p>
          <a:p>
            <a:pPr algn="just">
              <a:defRPr/>
            </a:pPr>
            <a:endParaRPr lang="en-US" sz="2000" b="1" dirty="0"/>
          </a:p>
          <a:p>
            <a:pPr algn="just">
              <a:buFont typeface="Wingdings" pitchFamily="2" charset="2"/>
              <a:buChar char="Ø"/>
              <a:defRPr/>
            </a:pPr>
            <a:r>
              <a:rPr lang="en-US" sz="2000" b="1" dirty="0"/>
              <a:t> If </a:t>
            </a:r>
            <a:r>
              <a:rPr lang="en-US" sz="2000" b="1" dirty="0">
                <a:solidFill>
                  <a:srgbClr val="993300"/>
                </a:solidFill>
              </a:rPr>
              <a:t>FALSE</a:t>
            </a:r>
            <a:r>
              <a:rPr lang="en-US" sz="2000" b="1" dirty="0"/>
              <a:t> (zero) the next statement following the if statement block is executed.</a:t>
            </a:r>
          </a:p>
          <a:p>
            <a:pPr algn="just">
              <a:defRPr/>
            </a:pPr>
            <a:r>
              <a:rPr lang="en-US" sz="2000" b="1" dirty="0"/>
              <a:t>   </a:t>
            </a:r>
          </a:p>
          <a:p>
            <a:pPr algn="just">
              <a:buFont typeface="Wingdings" pitchFamily="2" charset="2"/>
              <a:buChar char="Ø"/>
              <a:defRPr/>
            </a:pPr>
            <a:r>
              <a:rPr lang="en-US" sz="2000" b="1" dirty="0"/>
              <a:t> So, during the execution, based on some condition,  some </a:t>
            </a:r>
          </a:p>
          <a:p>
            <a:pPr algn="just">
              <a:defRPr/>
            </a:pPr>
            <a:r>
              <a:rPr lang="en-US" sz="2000" b="1" dirty="0"/>
              <a:t>    code will not be executed (skipped).</a:t>
            </a:r>
          </a:p>
          <a:p>
            <a:pPr algn="just">
              <a:defRPr/>
            </a:pPr>
            <a:r>
              <a:rPr lang="en-US" sz="2000" b="1" dirty="0"/>
              <a:t>			</a:t>
            </a:r>
          </a:p>
          <a:p>
            <a:pPr algn="just">
              <a:defRPr/>
            </a:pPr>
            <a:r>
              <a:rPr lang="en-US" sz="2000" b="1" dirty="0"/>
              <a:t>           </a:t>
            </a:r>
            <a:r>
              <a:rPr lang="en-US" sz="2000" b="1" dirty="0">
                <a:solidFill>
                  <a:schemeClr val="accent2"/>
                </a:solidFill>
              </a:rPr>
              <a:t>For example:</a:t>
            </a:r>
            <a:r>
              <a:rPr lang="en-US" sz="2000" b="1" dirty="0"/>
              <a:t>  bonus = 0;</a:t>
            </a:r>
          </a:p>
          <a:p>
            <a:pPr algn="just">
              <a:defRPr/>
            </a:pPr>
            <a:r>
              <a:rPr lang="en-US" sz="2000" b="1" dirty="0">
                <a:solidFill>
                  <a:srgbClr val="C00000"/>
                </a:solidFill>
                <a:latin typeface="Arial Rounded MT Bold" pitchFamily="34" charset="0"/>
              </a:rPr>
              <a:t>			if (hours &gt; 70)</a:t>
            </a:r>
          </a:p>
          <a:p>
            <a:pPr algn="just">
              <a:defRPr/>
            </a:pPr>
            <a:r>
              <a:rPr lang="en-US" sz="2000" b="1" dirty="0"/>
              <a:t>                              	</a:t>
            </a:r>
            <a:r>
              <a:rPr lang="en-US" sz="2000" b="1" dirty="0">
                <a:solidFill>
                  <a:srgbClr val="993300"/>
                </a:solidFill>
              </a:rPr>
              <a:t>	bonus = 10000;    </a:t>
            </a:r>
            <a:endParaRPr lang="en-US" altLang="ko-KR" sz="2000" b="1" dirty="0">
              <a:solidFill>
                <a:srgbClr val="993300"/>
              </a:solidFill>
              <a:ea typeface="굴림" charset="-127"/>
            </a:endParaRPr>
          </a:p>
          <a:p>
            <a:pPr lvl="1" algn="just">
              <a:defRPr/>
            </a:pPr>
            <a:r>
              <a:rPr lang="en-US" altLang="ko-KR" sz="2000" b="1" dirty="0">
                <a:ea typeface="굴림" charset="-127"/>
              </a:rPr>
              <a:t>			salary= salary + bonus;</a:t>
            </a:r>
          </a:p>
          <a:p>
            <a:pPr algn="just">
              <a:defRPr/>
            </a:pPr>
            <a:endParaRPr lang="en-US" altLang="ko-KR" sz="2000" b="1" dirty="0">
              <a:ea typeface="굴림" charset="-127"/>
            </a:endParaRPr>
          </a:p>
        </p:txBody>
      </p:sp>
    </p:spTree>
    <p:extLst>
      <p:ext uri="{BB962C8B-B14F-4D97-AF65-F5344CB8AC3E}">
        <p14:creationId xmlns:p14="http://schemas.microsoft.com/office/powerpoint/2010/main" val="3534992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658203" y="273049"/>
            <a:ext cx="5372100" cy="514350"/>
          </a:xfrm>
        </p:spPr>
        <p:txBody>
          <a:bodyPr>
            <a:normAutofit/>
          </a:bodyPr>
          <a:lstStyle/>
          <a:p>
            <a:pPr eaLnBrk="1" hangingPunct="1">
              <a:defRPr/>
            </a:pPr>
            <a:r>
              <a:rPr lang="en-US" dirty="0"/>
              <a:t>Flow chart of simple if</a:t>
            </a:r>
          </a:p>
        </p:txBody>
      </p:sp>
      <p:sp>
        <p:nvSpPr>
          <p:cNvPr id="48133"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F4B3935C-F72E-45A6-AC01-7C75D7E8DE51}" type="datetime1">
              <a:rPr lang="en-US" altLang="en-US" smtClean="0"/>
              <a:pPr/>
              <a:t>2/12/2024</a:t>
            </a:fld>
            <a:endParaRPr lang="en-US" altLang="en-US"/>
          </a:p>
        </p:txBody>
      </p:sp>
      <p:sp>
        <p:nvSpPr>
          <p:cNvPr id="48134"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48132" name="Slide Number Placeholder 11"/>
          <p:cNvSpPr>
            <a:spLocks noGrp="1"/>
          </p:cNvSpPr>
          <p:nvPr>
            <p:ph type="sldNum" sz="quarter" idx="12"/>
          </p:nvPr>
        </p:nvSpPr>
        <p:spPr bwMode="auto">
          <a:xfrm>
            <a:off x="5514572" y="6356351"/>
            <a:ext cx="3314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A81AFD12-CBE2-4549-BB79-CC78C8B1CAD3}" type="slidenum">
              <a:rPr lang="en-US" altLang="en-US" b="0" smtClean="0">
                <a:solidFill>
                  <a:srgbClr val="000000"/>
                </a:solidFill>
              </a:rPr>
              <a:pPr/>
              <a:t>7</a:t>
            </a:fld>
            <a:endParaRPr lang="en-US" altLang="en-US" b="0">
              <a:solidFill>
                <a:srgbClr val="000000"/>
              </a:solidFill>
            </a:endParaRPr>
          </a:p>
        </p:txBody>
      </p:sp>
      <p:grpSp>
        <p:nvGrpSpPr>
          <p:cNvPr id="48131" name="Group 1"/>
          <p:cNvGrpSpPr>
            <a:grpSpLocks/>
          </p:cNvGrpSpPr>
          <p:nvPr/>
        </p:nvGrpSpPr>
        <p:grpSpPr bwMode="auto">
          <a:xfrm>
            <a:off x="1742080" y="1133474"/>
            <a:ext cx="4996520" cy="4352925"/>
            <a:chOff x="2057400" y="1447800"/>
            <a:chExt cx="4962525" cy="4171950"/>
          </a:xfrm>
        </p:grpSpPr>
        <p:sp>
          <p:nvSpPr>
            <p:cNvPr id="11271" name="Text Box 8"/>
            <p:cNvSpPr txBox="1">
              <a:spLocks noChangeArrowheads="1"/>
            </p:cNvSpPr>
            <p:nvPr/>
          </p:nvSpPr>
          <p:spPr bwMode="auto">
            <a:xfrm>
              <a:off x="2819806" y="1447800"/>
              <a:ext cx="810574" cy="347714"/>
            </a:xfrm>
            <a:prstGeom prst="rect">
              <a:avLst/>
            </a:prstGeom>
            <a:noFill/>
            <a:ln w="9525">
              <a:noFill/>
              <a:miter lim="800000"/>
              <a:headEnd/>
              <a:tailEnd/>
            </a:ln>
          </p:spPr>
          <p:txBody>
            <a:bodyPr>
              <a:spAutoFit/>
            </a:bodyPr>
            <a:lstStyle/>
            <a:p>
              <a:pPr>
                <a:spcBef>
                  <a:spcPct val="50000"/>
                </a:spcBef>
                <a:defRPr/>
              </a:pPr>
              <a:r>
                <a:rPr lang="en-US" sz="1350" dirty="0">
                  <a:solidFill>
                    <a:schemeClr val="bg2">
                      <a:lumMod val="10000"/>
                    </a:schemeClr>
                  </a:solidFill>
                </a:rPr>
                <a:t>Entry</a:t>
              </a:r>
            </a:p>
          </p:txBody>
        </p:sp>
        <p:pic>
          <p:nvPicPr>
            <p:cNvPr id="48136"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1752600"/>
              <a:ext cx="4962525" cy="3867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522611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a:xfrm>
            <a:off x="1658203" y="227805"/>
            <a:ext cx="6983569" cy="515155"/>
          </a:xfrm>
        </p:spPr>
        <p:txBody>
          <a:bodyPr>
            <a:noAutofit/>
          </a:bodyPr>
          <a:lstStyle/>
          <a:p>
            <a:pPr eaLnBrk="1" hangingPunct="1">
              <a:defRPr/>
            </a:pPr>
            <a:r>
              <a:rPr lang="en-US" sz="2400" dirty="0"/>
              <a:t>Find out whether a number is even or odd.</a:t>
            </a:r>
            <a:br>
              <a:rPr lang="en-US" sz="2400" dirty="0"/>
            </a:br>
            <a:endParaRPr lang="en-US" sz="2400" dirty="0"/>
          </a:p>
        </p:txBody>
      </p:sp>
      <p:sp>
        <p:nvSpPr>
          <p:cNvPr id="13315" name="Rectangle 3"/>
          <p:cNvSpPr>
            <a:spLocks noGrp="1" noChangeArrowheads="1"/>
          </p:cNvSpPr>
          <p:nvPr>
            <p:ph idx="1"/>
          </p:nvPr>
        </p:nvSpPr>
        <p:spPr>
          <a:xfrm>
            <a:off x="257577" y="875763"/>
            <a:ext cx="8281116" cy="4724937"/>
          </a:xfrm>
        </p:spPr>
        <p:txBody>
          <a:bodyPr>
            <a:noAutofit/>
          </a:bodyPr>
          <a:lstStyle/>
          <a:p>
            <a:pPr eaLnBrk="1" hangingPunct="1">
              <a:lnSpc>
                <a:spcPct val="90000"/>
              </a:lnSpc>
              <a:buFontTx/>
              <a:buNone/>
              <a:defRPr/>
            </a:pPr>
            <a:r>
              <a:rPr lang="en-US" sz="2000" b="1" dirty="0"/>
              <a:t>#include &lt;</a:t>
            </a:r>
            <a:r>
              <a:rPr lang="en-US" sz="2000" b="1" dirty="0" err="1"/>
              <a:t>stdio.h</a:t>
            </a:r>
            <a:r>
              <a:rPr lang="en-US" sz="2000" b="1" dirty="0"/>
              <a:t>&gt;</a:t>
            </a:r>
          </a:p>
          <a:p>
            <a:pPr eaLnBrk="1" hangingPunct="1">
              <a:lnSpc>
                <a:spcPct val="90000"/>
              </a:lnSpc>
              <a:buFontTx/>
              <a:buNone/>
              <a:defRPr/>
            </a:pPr>
            <a:r>
              <a:rPr lang="en-US" sz="2000" b="1" dirty="0" err="1"/>
              <a:t>int</a:t>
            </a:r>
            <a:r>
              <a:rPr lang="en-US" sz="2000" b="1" dirty="0"/>
              <a:t> main()</a:t>
            </a:r>
          </a:p>
          <a:p>
            <a:pPr eaLnBrk="1" hangingPunct="1">
              <a:lnSpc>
                <a:spcPct val="90000"/>
              </a:lnSpc>
              <a:buFontTx/>
              <a:buNone/>
              <a:defRPr/>
            </a:pPr>
            <a:r>
              <a:rPr lang="en-US" sz="2000" b="1" dirty="0"/>
              <a:t>{</a:t>
            </a:r>
          </a:p>
          <a:p>
            <a:pPr eaLnBrk="1" hangingPunct="1">
              <a:lnSpc>
                <a:spcPct val="90000"/>
              </a:lnSpc>
              <a:buFontTx/>
              <a:buNone/>
              <a:defRPr/>
            </a:pPr>
            <a:r>
              <a:rPr lang="en-US" sz="2000" b="1" dirty="0"/>
              <a:t>	</a:t>
            </a:r>
            <a:r>
              <a:rPr lang="en-US" sz="2000" b="1" dirty="0" err="1"/>
              <a:t>int</a:t>
            </a:r>
            <a:r>
              <a:rPr lang="en-US" sz="2000" b="1" dirty="0"/>
              <a:t>  x;</a:t>
            </a:r>
          </a:p>
          <a:p>
            <a:pPr eaLnBrk="1" hangingPunct="1">
              <a:lnSpc>
                <a:spcPct val="90000"/>
              </a:lnSpc>
              <a:buFontTx/>
              <a:buNone/>
              <a:defRPr/>
            </a:pPr>
            <a:r>
              <a:rPr lang="en-US" sz="2000" b="1" dirty="0"/>
              <a:t>	</a:t>
            </a:r>
            <a:r>
              <a:rPr lang="en-US" sz="2000" b="1" dirty="0" err="1"/>
              <a:t>printf</a:t>
            </a:r>
            <a:r>
              <a:rPr lang="en-US" sz="2000" b="1" dirty="0"/>
              <a:t>(“input an integer\n”);</a:t>
            </a:r>
          </a:p>
          <a:p>
            <a:pPr eaLnBrk="1" hangingPunct="1">
              <a:lnSpc>
                <a:spcPct val="90000"/>
              </a:lnSpc>
              <a:buFontTx/>
              <a:buNone/>
              <a:defRPr/>
            </a:pPr>
            <a:r>
              <a:rPr lang="en-US" sz="2000" b="1" dirty="0"/>
              <a:t>	scanf(“%</a:t>
            </a:r>
            <a:r>
              <a:rPr lang="en-US" sz="2000" b="1" dirty="0" err="1"/>
              <a:t>d”,&amp;x</a:t>
            </a:r>
            <a:r>
              <a:rPr lang="en-US" sz="2000" b="1" dirty="0"/>
              <a:t>);</a:t>
            </a:r>
          </a:p>
          <a:p>
            <a:pPr eaLnBrk="1" hangingPunct="1">
              <a:lnSpc>
                <a:spcPct val="90000"/>
              </a:lnSpc>
              <a:buFontTx/>
              <a:buNone/>
              <a:defRPr/>
            </a:pPr>
            <a:r>
              <a:rPr lang="en-US" sz="2000" b="1" dirty="0"/>
              <a:t>	</a:t>
            </a:r>
            <a:r>
              <a:rPr lang="en-US" sz="2000" b="1" dirty="0">
                <a:solidFill>
                  <a:srgbClr val="C00000"/>
                </a:solidFill>
              </a:rPr>
              <a:t>if ((x % 2) == 0)</a:t>
            </a:r>
          </a:p>
          <a:p>
            <a:pPr eaLnBrk="1" hangingPunct="1">
              <a:lnSpc>
                <a:spcPct val="90000"/>
              </a:lnSpc>
              <a:buFontTx/>
              <a:buNone/>
              <a:defRPr/>
            </a:pPr>
            <a:r>
              <a:rPr lang="en-US" sz="2000" b="1" dirty="0">
                <a:solidFill>
                  <a:srgbClr val="C00000"/>
                </a:solidFill>
              </a:rPr>
              <a:t>	{</a:t>
            </a:r>
          </a:p>
          <a:p>
            <a:pPr eaLnBrk="1" hangingPunct="1">
              <a:lnSpc>
                <a:spcPct val="90000"/>
              </a:lnSpc>
              <a:buFontTx/>
              <a:buNone/>
              <a:defRPr/>
            </a:pPr>
            <a:r>
              <a:rPr lang="en-US" sz="2000" b="1" dirty="0">
                <a:solidFill>
                  <a:srgbClr val="C00000"/>
                </a:solidFill>
              </a:rPr>
              <a:t>		</a:t>
            </a:r>
            <a:r>
              <a:rPr lang="en-US" sz="2000" b="1" dirty="0" err="1">
                <a:solidFill>
                  <a:srgbClr val="C00000"/>
                </a:solidFill>
              </a:rPr>
              <a:t>printf</a:t>
            </a:r>
            <a:r>
              <a:rPr lang="en-US" sz="2000" b="1" dirty="0">
                <a:solidFill>
                  <a:srgbClr val="C00000"/>
                </a:solidFill>
              </a:rPr>
              <a:t>(“It is an even number\n”);</a:t>
            </a:r>
          </a:p>
          <a:p>
            <a:pPr eaLnBrk="1" hangingPunct="1">
              <a:lnSpc>
                <a:spcPct val="90000"/>
              </a:lnSpc>
              <a:buFontTx/>
              <a:buNone/>
              <a:defRPr/>
            </a:pPr>
            <a:r>
              <a:rPr lang="en-US" sz="2000" b="1" dirty="0">
                <a:solidFill>
                  <a:srgbClr val="C00000"/>
                </a:solidFill>
              </a:rPr>
              <a:t>	}</a:t>
            </a:r>
          </a:p>
          <a:p>
            <a:pPr eaLnBrk="1" hangingPunct="1">
              <a:lnSpc>
                <a:spcPct val="90000"/>
              </a:lnSpc>
              <a:buFontTx/>
              <a:buNone/>
              <a:defRPr/>
            </a:pPr>
            <a:r>
              <a:rPr lang="en-US" sz="2000" b="1" dirty="0">
                <a:solidFill>
                  <a:srgbClr val="C00000"/>
                </a:solidFill>
              </a:rPr>
              <a:t>	if ((x%2) == 1)</a:t>
            </a:r>
          </a:p>
          <a:p>
            <a:pPr eaLnBrk="1" hangingPunct="1">
              <a:lnSpc>
                <a:spcPct val="90000"/>
              </a:lnSpc>
              <a:buFontTx/>
              <a:buNone/>
              <a:defRPr/>
            </a:pPr>
            <a:r>
              <a:rPr lang="en-US" sz="2000" b="1" dirty="0">
                <a:solidFill>
                  <a:srgbClr val="C00000"/>
                </a:solidFill>
              </a:rPr>
              <a:t>	{</a:t>
            </a:r>
          </a:p>
          <a:p>
            <a:pPr eaLnBrk="1" hangingPunct="1">
              <a:lnSpc>
                <a:spcPct val="90000"/>
              </a:lnSpc>
              <a:buFontTx/>
              <a:buNone/>
              <a:defRPr/>
            </a:pPr>
            <a:r>
              <a:rPr lang="en-US" sz="2000" b="1" dirty="0">
                <a:solidFill>
                  <a:srgbClr val="C00000"/>
                </a:solidFill>
              </a:rPr>
              <a:t>		</a:t>
            </a:r>
            <a:r>
              <a:rPr lang="en-US" sz="2000" b="1" dirty="0" err="1">
                <a:solidFill>
                  <a:srgbClr val="C00000"/>
                </a:solidFill>
              </a:rPr>
              <a:t>printf</a:t>
            </a:r>
            <a:r>
              <a:rPr lang="en-US" sz="2000" b="1" dirty="0">
                <a:solidFill>
                  <a:srgbClr val="C00000"/>
                </a:solidFill>
              </a:rPr>
              <a:t>(“It is an odd number\n”);</a:t>
            </a:r>
          </a:p>
          <a:p>
            <a:pPr eaLnBrk="1" hangingPunct="1">
              <a:lnSpc>
                <a:spcPct val="90000"/>
              </a:lnSpc>
              <a:buFontTx/>
              <a:buNone/>
              <a:defRPr/>
            </a:pPr>
            <a:r>
              <a:rPr lang="en-US" sz="2000" b="1" dirty="0">
                <a:solidFill>
                  <a:srgbClr val="C00000"/>
                </a:solidFill>
              </a:rPr>
              <a:t>	}</a:t>
            </a:r>
          </a:p>
          <a:p>
            <a:pPr eaLnBrk="1" hangingPunct="1">
              <a:lnSpc>
                <a:spcPct val="90000"/>
              </a:lnSpc>
              <a:buFontTx/>
              <a:buNone/>
              <a:defRPr/>
            </a:pPr>
            <a:r>
              <a:rPr lang="en-US" sz="2000" b="1" dirty="0">
                <a:solidFill>
                  <a:srgbClr val="C00000"/>
                </a:solidFill>
              </a:rPr>
              <a:t>     </a:t>
            </a:r>
            <a:r>
              <a:rPr lang="en-US" sz="2000" b="1" dirty="0">
                <a:solidFill>
                  <a:schemeClr val="tx2"/>
                </a:solidFill>
              </a:rPr>
              <a:t>return 0;</a:t>
            </a:r>
          </a:p>
          <a:p>
            <a:pPr eaLnBrk="1" hangingPunct="1">
              <a:lnSpc>
                <a:spcPct val="90000"/>
              </a:lnSpc>
              <a:buFontTx/>
              <a:buNone/>
              <a:defRPr/>
            </a:pPr>
            <a:r>
              <a:rPr lang="en-US" sz="2000" b="1" dirty="0"/>
              <a:t>}	</a:t>
            </a:r>
          </a:p>
        </p:txBody>
      </p:sp>
      <p:sp>
        <p:nvSpPr>
          <p:cNvPr id="50181"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8C9CC031-F7FD-4DBE-AE66-0E6DB84A8464}" type="datetime1">
              <a:rPr lang="en-US" altLang="en-US" smtClean="0"/>
              <a:pPr/>
              <a:t>2/12/2024</a:t>
            </a:fld>
            <a:endParaRPr lang="en-US" altLang="en-US"/>
          </a:p>
        </p:txBody>
      </p:sp>
      <p:sp>
        <p:nvSpPr>
          <p:cNvPr id="50182"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dirty="0"/>
              <a:t>CSE 1001                            Department of CSE</a:t>
            </a:r>
          </a:p>
        </p:txBody>
      </p:sp>
      <p:sp>
        <p:nvSpPr>
          <p:cNvPr id="50180" name="Slide Number Placeholder 9"/>
          <p:cNvSpPr>
            <a:spLocks noGrp="1"/>
          </p:cNvSpPr>
          <p:nvPr>
            <p:ph type="sldNum" sz="quarter" idx="12"/>
          </p:nvPr>
        </p:nvSpPr>
        <p:spPr bwMode="auto">
          <a:xfrm>
            <a:off x="5527451" y="6356351"/>
            <a:ext cx="3314700" cy="2738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A3504C99-39C2-4190-AD9A-A029A81D23AE}" type="slidenum">
              <a:rPr lang="en-US" altLang="en-US" b="0" smtClean="0">
                <a:solidFill>
                  <a:srgbClr val="000000"/>
                </a:solidFill>
              </a:rPr>
              <a:pPr/>
              <a:t>8</a:t>
            </a:fld>
            <a:endParaRPr lang="en-US" altLang="en-US" b="0" dirty="0">
              <a:solidFill>
                <a:srgbClr val="000000"/>
              </a:solidFill>
            </a:endParaRPr>
          </a:p>
        </p:txBody>
      </p:sp>
    </p:spTree>
    <p:extLst>
      <p:ext uri="{BB962C8B-B14F-4D97-AF65-F5344CB8AC3E}">
        <p14:creationId xmlns:p14="http://schemas.microsoft.com/office/powerpoint/2010/main" val="462038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a:xfrm>
            <a:off x="2057400" y="971550"/>
            <a:ext cx="5372100" cy="514350"/>
          </a:xfrm>
        </p:spPr>
        <p:txBody>
          <a:bodyPr/>
          <a:lstStyle/>
          <a:p>
            <a:pPr eaLnBrk="1" hangingPunct="1"/>
            <a:r>
              <a:rPr lang="en-US" altLang="en-US"/>
              <a:t>Example - </a:t>
            </a:r>
            <a:r>
              <a:rPr lang="en-US" altLang="en-US">
                <a:latin typeface="Courier New" panose="02070309020205020404" pitchFamily="49" charset="0"/>
              </a:rPr>
              <a:t>if</a:t>
            </a:r>
          </a:p>
        </p:txBody>
      </p:sp>
      <p:sp>
        <p:nvSpPr>
          <p:cNvPr id="51202" name="Rectangle 3"/>
          <p:cNvSpPr>
            <a:spLocks noGrp="1" noChangeArrowheads="1"/>
          </p:cNvSpPr>
          <p:nvPr>
            <p:ph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rtlCol="0" anchor="t" anchorCtr="0" compatLnSpc="1">
            <a:prstTxWarp prst="textNoShape">
              <a:avLst/>
            </a:prstTxWarp>
            <a:normAutofit/>
          </a:bodyPr>
          <a:lstStyle/>
          <a:p>
            <a:pPr eaLnBrk="1" hangingPunct="1">
              <a:buFontTx/>
              <a:buNone/>
            </a:pPr>
            <a:r>
              <a:rPr lang="en-US" altLang="en-US"/>
              <a:t>     </a:t>
            </a:r>
          </a:p>
        </p:txBody>
      </p:sp>
      <p:sp>
        <p:nvSpPr>
          <p:cNvPr id="51206" name="Date Placeholder 1"/>
          <p:cNvSpPr>
            <a:spLocks noGrp="1"/>
          </p:cNvSpPr>
          <p:nvPr>
            <p:ph type="dt" sz="half"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08387FEE-4AAF-4BC0-8479-A15CC0E03C65}" type="datetime1">
              <a:rPr lang="en-US" altLang="en-US" smtClean="0"/>
              <a:pPr/>
              <a:t>2/12/2024</a:t>
            </a:fld>
            <a:endParaRPr lang="en-US" altLang="en-US"/>
          </a:p>
        </p:txBody>
      </p:sp>
      <p:sp>
        <p:nvSpPr>
          <p:cNvPr id="51207"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r>
              <a:rPr lang="en-US" altLang="en-US" b="0"/>
              <a:t>CSE 1001                            Department of CSE</a:t>
            </a:r>
          </a:p>
        </p:txBody>
      </p:sp>
      <p:sp>
        <p:nvSpPr>
          <p:cNvPr id="5120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defRPr>
            </a:lvl1pPr>
            <a:lvl2pPr marL="557213" indent="-214313">
              <a:defRPr b="1">
                <a:solidFill>
                  <a:schemeClr val="tx1"/>
                </a:solidFill>
                <a:latin typeface="Arial" panose="020B0604020202020204" pitchFamily="34" charset="0"/>
              </a:defRPr>
            </a:lvl2pPr>
            <a:lvl3pPr marL="857250" indent="-171450">
              <a:defRPr b="1">
                <a:solidFill>
                  <a:schemeClr val="tx1"/>
                </a:solidFill>
                <a:latin typeface="Arial" panose="020B0604020202020204" pitchFamily="34" charset="0"/>
              </a:defRPr>
            </a:lvl3pPr>
            <a:lvl4pPr marL="1200150" indent="-171450">
              <a:defRPr b="1">
                <a:solidFill>
                  <a:schemeClr val="tx1"/>
                </a:solidFill>
                <a:latin typeface="Arial" panose="020B0604020202020204" pitchFamily="34" charset="0"/>
              </a:defRPr>
            </a:lvl4pPr>
            <a:lvl5pPr marL="1543050" indent="-171450">
              <a:defRPr b="1">
                <a:solidFill>
                  <a:schemeClr val="tx1"/>
                </a:solidFill>
                <a:latin typeface="Arial" panose="020B0604020202020204" pitchFamily="34" charset="0"/>
              </a:defRPr>
            </a:lvl5pPr>
            <a:lvl6pPr marL="1885950" indent="-171450" eaLnBrk="0" fontAlgn="base" hangingPunct="0">
              <a:spcBef>
                <a:spcPct val="0"/>
              </a:spcBef>
              <a:spcAft>
                <a:spcPct val="0"/>
              </a:spcAft>
              <a:defRPr b="1">
                <a:solidFill>
                  <a:schemeClr val="tx1"/>
                </a:solidFill>
                <a:latin typeface="Arial" panose="020B0604020202020204" pitchFamily="34" charset="0"/>
              </a:defRPr>
            </a:lvl6pPr>
            <a:lvl7pPr marL="2228850" indent="-171450" eaLnBrk="0" fontAlgn="base" hangingPunct="0">
              <a:spcBef>
                <a:spcPct val="0"/>
              </a:spcBef>
              <a:spcAft>
                <a:spcPct val="0"/>
              </a:spcAft>
              <a:defRPr b="1">
                <a:solidFill>
                  <a:schemeClr val="tx1"/>
                </a:solidFill>
                <a:latin typeface="Arial" panose="020B0604020202020204" pitchFamily="34" charset="0"/>
              </a:defRPr>
            </a:lvl7pPr>
            <a:lvl8pPr marL="2571750" indent="-171450" eaLnBrk="0" fontAlgn="base" hangingPunct="0">
              <a:spcBef>
                <a:spcPct val="0"/>
              </a:spcBef>
              <a:spcAft>
                <a:spcPct val="0"/>
              </a:spcAft>
              <a:defRPr b="1">
                <a:solidFill>
                  <a:schemeClr val="tx1"/>
                </a:solidFill>
                <a:latin typeface="Arial" panose="020B0604020202020204" pitchFamily="34" charset="0"/>
              </a:defRPr>
            </a:lvl8pPr>
            <a:lvl9pPr marL="2914650" indent="-171450" eaLnBrk="0" fontAlgn="base" hangingPunct="0">
              <a:spcBef>
                <a:spcPct val="0"/>
              </a:spcBef>
              <a:spcAft>
                <a:spcPct val="0"/>
              </a:spcAft>
              <a:defRPr b="1">
                <a:solidFill>
                  <a:schemeClr val="tx1"/>
                </a:solidFill>
                <a:latin typeface="Arial" panose="020B0604020202020204" pitchFamily="34" charset="0"/>
              </a:defRPr>
            </a:lvl9pPr>
          </a:lstStyle>
          <a:p>
            <a:fld id="{AF8CF6A7-8741-411C-BDFB-A7B66F32442B}" type="slidenum">
              <a:rPr lang="en-US" altLang="en-US" b="0" smtClean="0"/>
              <a:pPr/>
              <a:t>9</a:t>
            </a:fld>
            <a:endParaRPr lang="en-US" altLang="en-US" b="0"/>
          </a:p>
        </p:txBody>
      </p:sp>
      <p:grpSp>
        <p:nvGrpSpPr>
          <p:cNvPr id="51204" name="Group 1"/>
          <p:cNvGrpSpPr>
            <a:grpSpLocks/>
          </p:cNvGrpSpPr>
          <p:nvPr/>
        </p:nvGrpSpPr>
        <p:grpSpPr bwMode="auto">
          <a:xfrm>
            <a:off x="759854" y="1485900"/>
            <a:ext cx="7023815" cy="4691064"/>
            <a:chOff x="1180398" y="1077140"/>
            <a:chExt cx="7811202" cy="6112795"/>
          </a:xfrm>
        </p:grpSpPr>
        <p:sp>
          <p:nvSpPr>
            <p:cNvPr id="38918" name="Text Box 4"/>
            <p:cNvSpPr txBox="1">
              <a:spLocks noChangeArrowheads="1"/>
            </p:cNvSpPr>
            <p:nvPr/>
          </p:nvSpPr>
          <p:spPr bwMode="auto">
            <a:xfrm>
              <a:off x="1180398" y="1077140"/>
              <a:ext cx="7811202" cy="6112795"/>
            </a:xfrm>
            <a:prstGeom prst="rect">
              <a:avLst/>
            </a:prstGeom>
            <a:noFill/>
            <a:ln w="9525">
              <a:noFill/>
              <a:miter lim="800000"/>
              <a:headEnd/>
              <a:tailEnd/>
            </a:ln>
          </p:spPr>
          <p:txBody>
            <a:bodyPr wrap="square">
              <a:spAutoFit/>
            </a:bodyPr>
            <a:lstStyle/>
            <a:p>
              <a:pPr eaLnBrk="1" hangingPunct="1">
                <a:lnSpc>
                  <a:spcPct val="110000"/>
                </a:lnSpc>
                <a:defRPr/>
              </a:pPr>
              <a:r>
                <a:rPr lang="en-US" altLang="en-US" sz="2000" b="1" dirty="0"/>
                <a:t>// Program to calculate the absolute value of an integer</a:t>
              </a:r>
            </a:p>
            <a:p>
              <a:pPr eaLnBrk="1" hangingPunct="1">
                <a:lnSpc>
                  <a:spcPct val="110000"/>
                </a:lnSpc>
                <a:defRPr/>
              </a:pPr>
              <a:endParaRPr lang="en-US" altLang="en-US" sz="2000" b="1" dirty="0"/>
            </a:p>
            <a:p>
              <a:pPr eaLnBrk="1" hangingPunct="1">
                <a:lnSpc>
                  <a:spcPct val="110000"/>
                </a:lnSpc>
                <a:defRPr/>
              </a:pPr>
              <a:r>
                <a:rPr lang="en-US" altLang="en-US" sz="2000" b="1" dirty="0" err="1"/>
                <a:t>int</a:t>
              </a:r>
              <a:r>
                <a:rPr lang="en-US" altLang="en-US" sz="2000" b="1" dirty="0"/>
                <a:t> main ()</a:t>
              </a:r>
            </a:p>
            <a:p>
              <a:pPr eaLnBrk="1" hangingPunct="1">
                <a:lnSpc>
                  <a:spcPct val="110000"/>
                </a:lnSpc>
                <a:defRPr/>
              </a:pPr>
              <a:r>
                <a:rPr lang="en-US" altLang="en-US" sz="2000" b="1" dirty="0"/>
                <a:t>{</a:t>
              </a:r>
            </a:p>
            <a:p>
              <a:pPr lvl="1" eaLnBrk="1" hangingPunct="1">
                <a:lnSpc>
                  <a:spcPct val="110000"/>
                </a:lnSpc>
                <a:defRPr/>
              </a:pPr>
              <a:r>
                <a:rPr lang="en-US" altLang="en-US" sz="2000" b="1" dirty="0" err="1"/>
                <a:t>int</a:t>
              </a:r>
              <a:r>
                <a:rPr lang="en-US" altLang="en-US" sz="2000" b="1" dirty="0"/>
                <a:t> number;</a:t>
              </a:r>
            </a:p>
            <a:p>
              <a:pPr lvl="1" eaLnBrk="1" hangingPunct="1">
                <a:lnSpc>
                  <a:spcPct val="110000"/>
                </a:lnSpc>
                <a:defRPr/>
              </a:pPr>
              <a:r>
                <a:rPr lang="en-US" altLang="en-US" sz="2000" b="1" dirty="0" err="1"/>
                <a:t>printf</a:t>
              </a:r>
              <a:r>
                <a:rPr lang="en-US" altLang="en-US" sz="2000" b="1" dirty="0"/>
                <a:t>(“Type in your number: “);</a:t>
              </a:r>
            </a:p>
            <a:p>
              <a:pPr lvl="1" eaLnBrk="1" hangingPunct="1">
                <a:lnSpc>
                  <a:spcPct val="110000"/>
                </a:lnSpc>
                <a:defRPr/>
              </a:pPr>
              <a:r>
                <a:rPr lang="en-US" altLang="en-US" sz="2000" b="1" dirty="0"/>
                <a:t>scanf(“%</a:t>
              </a:r>
              <a:r>
                <a:rPr lang="en-US" altLang="en-US" sz="2000" b="1" dirty="0" err="1"/>
                <a:t>d”,&amp;number</a:t>
              </a:r>
              <a:r>
                <a:rPr lang="en-US" altLang="en-US" sz="2000" b="1" dirty="0"/>
                <a:t>);</a:t>
              </a:r>
            </a:p>
            <a:p>
              <a:pPr lvl="1" eaLnBrk="1" hangingPunct="1">
                <a:lnSpc>
                  <a:spcPct val="110000"/>
                </a:lnSpc>
                <a:defRPr/>
              </a:pPr>
              <a:r>
                <a:rPr lang="en-US" altLang="en-US" sz="2000" b="1" dirty="0"/>
                <a:t>if ( number &lt; 0 )</a:t>
              </a:r>
            </a:p>
            <a:p>
              <a:pPr lvl="1" eaLnBrk="1" hangingPunct="1">
                <a:lnSpc>
                  <a:spcPct val="110000"/>
                </a:lnSpc>
                <a:defRPr/>
              </a:pPr>
              <a:r>
                <a:rPr lang="en-US" altLang="en-US" sz="2000" b="1" dirty="0"/>
                <a:t>	number = -number;</a:t>
              </a:r>
            </a:p>
            <a:p>
              <a:pPr lvl="1" eaLnBrk="1" hangingPunct="1">
                <a:lnSpc>
                  <a:spcPct val="110000"/>
                </a:lnSpc>
                <a:defRPr/>
              </a:pPr>
              <a:r>
                <a:rPr lang="en-US" altLang="en-US" sz="2000" b="1" dirty="0" err="1"/>
                <a:t>printf</a:t>
              </a:r>
              <a:r>
                <a:rPr lang="en-US" altLang="en-US" sz="2000" b="1" dirty="0"/>
                <a:t>(“The absolute value is”);</a:t>
              </a:r>
            </a:p>
            <a:p>
              <a:pPr lvl="1" eaLnBrk="1" hangingPunct="1">
                <a:lnSpc>
                  <a:spcPct val="110000"/>
                </a:lnSpc>
                <a:defRPr/>
              </a:pPr>
              <a:r>
                <a:rPr lang="en-US" altLang="en-US" sz="2000" b="1" dirty="0" err="1"/>
                <a:t>printf</a:t>
              </a:r>
              <a:r>
                <a:rPr lang="en-US" altLang="en-US" sz="2000" b="1" dirty="0"/>
                <a:t>(“%</a:t>
              </a:r>
              <a:r>
                <a:rPr lang="en-US" altLang="en-US" sz="2000" b="1" dirty="0" err="1"/>
                <a:t>d”,number</a:t>
              </a:r>
              <a:r>
                <a:rPr lang="en-US" altLang="en-US" sz="2000" b="1" dirty="0"/>
                <a:t>);</a:t>
              </a:r>
            </a:p>
            <a:p>
              <a:pPr lvl="1" eaLnBrk="1" hangingPunct="1">
                <a:lnSpc>
                  <a:spcPct val="110000"/>
                </a:lnSpc>
                <a:defRPr/>
              </a:pPr>
              <a:r>
                <a:rPr lang="en-US" altLang="en-US" sz="2000" b="1" dirty="0"/>
                <a:t>return 0;</a:t>
              </a:r>
            </a:p>
            <a:p>
              <a:pPr eaLnBrk="1" hangingPunct="1">
                <a:lnSpc>
                  <a:spcPct val="110000"/>
                </a:lnSpc>
                <a:defRPr/>
              </a:pPr>
              <a:r>
                <a:rPr lang="en-US" altLang="en-US" sz="2000" b="1" dirty="0"/>
                <a:t>}</a:t>
              </a:r>
            </a:p>
          </p:txBody>
        </p:sp>
        <p:sp>
          <p:nvSpPr>
            <p:cNvPr id="51209" name="Freeform 5"/>
            <p:cNvSpPr>
              <a:spLocks/>
            </p:cNvSpPr>
            <p:nvPr/>
          </p:nvSpPr>
          <p:spPr bwMode="auto">
            <a:xfrm>
              <a:off x="1515904" y="4175536"/>
              <a:ext cx="2819400" cy="623464"/>
            </a:xfrm>
            <a:custGeom>
              <a:avLst/>
              <a:gdLst>
                <a:gd name="T0" fmla="*/ 2147483646 w 1992"/>
                <a:gd name="T1" fmla="*/ 2147483646 h 451"/>
                <a:gd name="T2" fmla="*/ 0 w 1992"/>
                <a:gd name="T3" fmla="*/ 2147483646 h 451"/>
                <a:gd name="T4" fmla="*/ 2147483646 w 1992"/>
                <a:gd name="T5" fmla="*/ 2147483646 h 451"/>
                <a:gd name="T6" fmla="*/ 2147483646 w 1992"/>
                <a:gd name="T7" fmla="*/ 2147483646 h 451"/>
                <a:gd name="T8" fmla="*/ 2147483646 w 1992"/>
                <a:gd name="T9" fmla="*/ 2147483646 h 451"/>
                <a:gd name="T10" fmla="*/ 2147483646 w 1992"/>
                <a:gd name="T11" fmla="*/ 2147483646 h 451"/>
                <a:gd name="T12" fmla="*/ 2147483646 w 1992"/>
                <a:gd name="T13" fmla="*/ 2147483646 h 451"/>
                <a:gd name="T14" fmla="*/ 2147483646 w 1992"/>
                <a:gd name="T15" fmla="*/ 2147483646 h 451"/>
                <a:gd name="T16" fmla="*/ 2147483646 w 1992"/>
                <a:gd name="T17" fmla="*/ 2147483646 h 451"/>
                <a:gd name="T18" fmla="*/ 2147483646 w 1992"/>
                <a:gd name="T19" fmla="*/ 2147483646 h 451"/>
                <a:gd name="T20" fmla="*/ 2147483646 w 1992"/>
                <a:gd name="T21" fmla="*/ 2147483646 h 451"/>
                <a:gd name="T22" fmla="*/ 2147483646 w 1992"/>
                <a:gd name="T23" fmla="*/ 2147483646 h 451"/>
                <a:gd name="T24" fmla="*/ 2147483646 w 1992"/>
                <a:gd name="T25" fmla="*/ 2147483646 h 451"/>
                <a:gd name="T26" fmla="*/ 2147483646 w 1992"/>
                <a:gd name="T27" fmla="*/ 2147483646 h 451"/>
                <a:gd name="T28" fmla="*/ 2147483646 w 1992"/>
                <a:gd name="T29" fmla="*/ 2147483646 h 451"/>
                <a:gd name="T30" fmla="*/ 2147483646 w 1992"/>
                <a:gd name="T31" fmla="*/ 2147483646 h 451"/>
                <a:gd name="T32" fmla="*/ 2147483646 w 1992"/>
                <a:gd name="T33" fmla="*/ 2147483646 h 451"/>
                <a:gd name="T34" fmla="*/ 2147483646 w 1992"/>
                <a:gd name="T35" fmla="*/ 2147483646 h 451"/>
                <a:gd name="T36" fmla="*/ 2147483646 w 1992"/>
                <a:gd name="T37" fmla="*/ 2147483646 h 451"/>
                <a:gd name="T38" fmla="*/ 2147483646 w 1992"/>
                <a:gd name="T39" fmla="*/ 2147483646 h 451"/>
                <a:gd name="T40" fmla="*/ 2147483646 w 1992"/>
                <a:gd name="T41" fmla="*/ 2147483646 h 451"/>
                <a:gd name="T42" fmla="*/ 2147483646 w 1992"/>
                <a:gd name="T43" fmla="*/ 2147483646 h 451"/>
                <a:gd name="T44" fmla="*/ 2147483646 w 1992"/>
                <a:gd name="T45" fmla="*/ 2147483646 h 451"/>
                <a:gd name="T46" fmla="*/ 2147483646 w 1992"/>
                <a:gd name="T47" fmla="*/ 2147483646 h 451"/>
                <a:gd name="T48" fmla="*/ 2147483646 w 1992"/>
                <a:gd name="T49" fmla="*/ 0 h 451"/>
                <a:gd name="T50" fmla="*/ 2147483646 w 1992"/>
                <a:gd name="T51" fmla="*/ 2147483646 h 451"/>
                <a:gd name="T52" fmla="*/ 2147483646 w 1992"/>
                <a:gd name="T53" fmla="*/ 2147483646 h 451"/>
                <a:gd name="T54" fmla="*/ 2147483646 w 1992"/>
                <a:gd name="T55" fmla="*/ 2147483646 h 451"/>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992"/>
                <a:gd name="T85" fmla="*/ 0 h 451"/>
                <a:gd name="T86" fmla="*/ 1992 w 1992"/>
                <a:gd name="T87" fmla="*/ 451 h 451"/>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992" h="451">
                  <a:moveTo>
                    <a:pt x="55" y="79"/>
                  </a:moveTo>
                  <a:cubicBezTo>
                    <a:pt x="2" y="120"/>
                    <a:pt x="19" y="110"/>
                    <a:pt x="0" y="165"/>
                  </a:cubicBezTo>
                  <a:cubicBezTo>
                    <a:pt x="6" y="243"/>
                    <a:pt x="9" y="350"/>
                    <a:pt x="102" y="378"/>
                  </a:cubicBezTo>
                  <a:cubicBezTo>
                    <a:pt x="142" y="376"/>
                    <a:pt x="182" y="376"/>
                    <a:pt x="221" y="371"/>
                  </a:cubicBezTo>
                  <a:cubicBezTo>
                    <a:pt x="237" y="369"/>
                    <a:pt x="252" y="360"/>
                    <a:pt x="268" y="355"/>
                  </a:cubicBezTo>
                  <a:cubicBezTo>
                    <a:pt x="276" y="352"/>
                    <a:pt x="292" y="347"/>
                    <a:pt x="292" y="347"/>
                  </a:cubicBezTo>
                  <a:cubicBezTo>
                    <a:pt x="418" y="350"/>
                    <a:pt x="544" y="350"/>
                    <a:pt x="670" y="355"/>
                  </a:cubicBezTo>
                  <a:cubicBezTo>
                    <a:pt x="717" y="357"/>
                    <a:pt x="759" y="411"/>
                    <a:pt x="805" y="426"/>
                  </a:cubicBezTo>
                  <a:cubicBezTo>
                    <a:pt x="839" y="423"/>
                    <a:pt x="873" y="424"/>
                    <a:pt x="907" y="418"/>
                  </a:cubicBezTo>
                  <a:cubicBezTo>
                    <a:pt x="954" y="410"/>
                    <a:pt x="1001" y="382"/>
                    <a:pt x="1049" y="371"/>
                  </a:cubicBezTo>
                  <a:cubicBezTo>
                    <a:pt x="1107" y="373"/>
                    <a:pt x="1165" y="372"/>
                    <a:pt x="1223" y="378"/>
                  </a:cubicBezTo>
                  <a:cubicBezTo>
                    <a:pt x="1429" y="400"/>
                    <a:pt x="1273" y="391"/>
                    <a:pt x="1388" y="418"/>
                  </a:cubicBezTo>
                  <a:cubicBezTo>
                    <a:pt x="1475" y="438"/>
                    <a:pt x="1568" y="444"/>
                    <a:pt x="1657" y="449"/>
                  </a:cubicBezTo>
                  <a:cubicBezTo>
                    <a:pt x="1715" y="447"/>
                    <a:pt x="1773" y="451"/>
                    <a:pt x="1830" y="442"/>
                  </a:cubicBezTo>
                  <a:cubicBezTo>
                    <a:pt x="1851" y="439"/>
                    <a:pt x="1852" y="404"/>
                    <a:pt x="1870" y="394"/>
                  </a:cubicBezTo>
                  <a:cubicBezTo>
                    <a:pt x="1884" y="386"/>
                    <a:pt x="1903" y="387"/>
                    <a:pt x="1917" y="378"/>
                  </a:cubicBezTo>
                  <a:cubicBezTo>
                    <a:pt x="1925" y="373"/>
                    <a:pt x="1933" y="368"/>
                    <a:pt x="1941" y="363"/>
                  </a:cubicBezTo>
                  <a:cubicBezTo>
                    <a:pt x="1992" y="287"/>
                    <a:pt x="1938" y="198"/>
                    <a:pt x="1862" y="173"/>
                  </a:cubicBezTo>
                  <a:cubicBezTo>
                    <a:pt x="1847" y="159"/>
                    <a:pt x="1828" y="149"/>
                    <a:pt x="1814" y="134"/>
                  </a:cubicBezTo>
                  <a:cubicBezTo>
                    <a:pt x="1807" y="127"/>
                    <a:pt x="1806" y="116"/>
                    <a:pt x="1799" y="110"/>
                  </a:cubicBezTo>
                  <a:cubicBezTo>
                    <a:pt x="1757" y="75"/>
                    <a:pt x="1679" y="91"/>
                    <a:pt x="1625" y="79"/>
                  </a:cubicBezTo>
                  <a:cubicBezTo>
                    <a:pt x="1588" y="54"/>
                    <a:pt x="1550" y="50"/>
                    <a:pt x="1507" y="39"/>
                  </a:cubicBezTo>
                  <a:cubicBezTo>
                    <a:pt x="1383" y="42"/>
                    <a:pt x="1260" y="42"/>
                    <a:pt x="1136" y="47"/>
                  </a:cubicBezTo>
                  <a:cubicBezTo>
                    <a:pt x="1106" y="48"/>
                    <a:pt x="1049" y="71"/>
                    <a:pt x="1049" y="71"/>
                  </a:cubicBezTo>
                  <a:cubicBezTo>
                    <a:pt x="962" y="49"/>
                    <a:pt x="873" y="29"/>
                    <a:pt x="789" y="0"/>
                  </a:cubicBezTo>
                  <a:cubicBezTo>
                    <a:pt x="731" y="5"/>
                    <a:pt x="685" y="17"/>
                    <a:pt x="631" y="23"/>
                  </a:cubicBezTo>
                  <a:cubicBezTo>
                    <a:pt x="506" y="36"/>
                    <a:pt x="165" y="38"/>
                    <a:pt x="126" y="39"/>
                  </a:cubicBezTo>
                  <a:cubicBezTo>
                    <a:pt x="98" y="57"/>
                    <a:pt x="89" y="79"/>
                    <a:pt x="55" y="79"/>
                  </a:cubicBezTo>
                  <a:close/>
                </a:path>
              </a:pathLst>
            </a:custGeom>
            <a:noFill/>
            <a:ln w="25400">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sz="1350"/>
            </a:p>
          </p:txBody>
        </p:sp>
      </p:grpSp>
    </p:spTree>
    <p:extLst>
      <p:ext uri="{BB962C8B-B14F-4D97-AF65-F5344CB8AC3E}">
        <p14:creationId xmlns:p14="http://schemas.microsoft.com/office/powerpoint/2010/main" val="4065878911"/>
      </p:ext>
    </p:extLst>
  </p:cSld>
  <p:clrMapOvr>
    <a:masterClrMapping/>
  </p:clrMapOvr>
</p:sld>
</file>

<file path=ppt/theme/theme1.xml><?xml version="1.0" encoding="utf-8"?>
<a:theme xmlns:a="http://schemas.openxmlformats.org/drawingml/2006/main" name="PSUC2018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UC2018 Template" id="{93EF96F5-E747-46F5-91A5-49A1A8F17C25}" vid="{65C9EF66-907A-46B3-BC73-6E107B4F26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DF5B91811CE1479B5AC94E7432E9CC" ma:contentTypeVersion="2" ma:contentTypeDescription="Create a new document." ma:contentTypeScope="" ma:versionID="4a831d451a7fb25de5e597603941a9bf">
  <xsd:schema xmlns:xsd="http://www.w3.org/2001/XMLSchema" xmlns:xs="http://www.w3.org/2001/XMLSchema" xmlns:p="http://schemas.microsoft.com/office/2006/metadata/properties" xmlns:ns2="09eb9e8c-5042-4e07-b1e7-8851b83ebf39" targetNamespace="http://schemas.microsoft.com/office/2006/metadata/properties" ma:root="true" ma:fieldsID="15c452275c1f3b5e8a1dd815a4fe5520" ns2:_="">
    <xsd:import namespace="09eb9e8c-5042-4e07-b1e7-8851b83ebf3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eb9e8c-5042-4e07-b1e7-8851b83eb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0474BD-C644-4A74-AE8B-432937EF011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4504794-D787-4AB9-8BCF-06DFE0EB5BA8}">
  <ds:schemaRefs>
    <ds:schemaRef ds:uri="http://schemas.microsoft.com/sharepoint/v3/contenttype/forms"/>
  </ds:schemaRefs>
</ds:datastoreItem>
</file>

<file path=customXml/itemProps3.xml><?xml version="1.0" encoding="utf-8"?>
<ds:datastoreItem xmlns:ds="http://schemas.openxmlformats.org/officeDocument/2006/customXml" ds:itemID="{9589B26C-F59D-4136-98CF-31F8A357D0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eb9e8c-5042-4e07-b1e7-8851b83eb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PSUC2018 Template</Template>
  <TotalTime>1901</TotalTime>
  <Words>1665</Words>
  <Application>Microsoft Office PowerPoint</Application>
  <PresentationFormat>On-screen Show (4:3)</PresentationFormat>
  <Paragraphs>308</Paragraphs>
  <Slides>19</Slides>
  <Notes>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Black</vt:lpstr>
      <vt:lpstr>Arial Rounded MT Bold</vt:lpstr>
      <vt:lpstr>Calibri</vt:lpstr>
      <vt:lpstr>Courier New</vt:lpstr>
      <vt:lpstr>Gill Sans MT</vt:lpstr>
      <vt:lpstr>Impact</vt:lpstr>
      <vt:lpstr>Tempus Sans ITC</vt:lpstr>
      <vt:lpstr>urw-din</vt:lpstr>
      <vt:lpstr>Wingdings</vt:lpstr>
      <vt:lpstr>PSUC2018 Template</vt:lpstr>
      <vt:lpstr>Decision Making, Branching</vt:lpstr>
      <vt:lpstr>Control Structures</vt:lpstr>
      <vt:lpstr>PowerPoint Presentation</vt:lpstr>
      <vt:lpstr>Different forms of if statement</vt:lpstr>
      <vt:lpstr>Simple if Statement</vt:lpstr>
      <vt:lpstr>if Statement- explanation</vt:lpstr>
      <vt:lpstr>Flow chart of simple if</vt:lpstr>
      <vt:lpstr>Find out whether a number is even or odd. </vt:lpstr>
      <vt:lpstr>Example - if</vt:lpstr>
      <vt:lpstr>The if-else statement</vt:lpstr>
      <vt:lpstr>if-else statement</vt:lpstr>
      <vt:lpstr>The if-else statement</vt:lpstr>
      <vt:lpstr>Find out whether a number is even or odd. </vt:lpstr>
      <vt:lpstr>WAP to find largest of 2 numbers</vt:lpstr>
      <vt:lpstr>Attention on if-else syntax !</vt:lpstr>
      <vt:lpstr>Example: determine if a year is a leap year</vt:lpstr>
      <vt:lpstr>Testing for character ranges</vt:lpstr>
      <vt:lpstr>Testing for ranges</vt:lpstr>
      <vt:lpstr>Testing for ranges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 Making, Branching &amp; Switch</dc:title>
  <dc:creator>Mahe</dc:creator>
  <cp:lastModifiedBy>Dr. Rajat Goel [MU - Jaipur]</cp:lastModifiedBy>
  <cp:revision>59</cp:revision>
  <dcterms:created xsi:type="dcterms:W3CDTF">2018-05-08T11:06:27Z</dcterms:created>
  <dcterms:modified xsi:type="dcterms:W3CDTF">2024-02-12T07:44:35Z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0x01010016DF5B91811CE1479B5AC94E7432E9CC</vt:lpwstr>
  </property>
</Properties>
</file>